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47"/>
  </p:notesMasterIdLst>
  <p:sldIdLst>
    <p:sldId id="256" r:id="rId5"/>
    <p:sldId id="257" r:id="rId6"/>
    <p:sldId id="276" r:id="rId7"/>
    <p:sldId id="277" r:id="rId8"/>
    <p:sldId id="278" r:id="rId9"/>
    <p:sldId id="260" r:id="rId10"/>
    <p:sldId id="261" r:id="rId11"/>
    <p:sldId id="279" r:id="rId12"/>
    <p:sldId id="286" r:id="rId13"/>
    <p:sldId id="282" r:id="rId14"/>
    <p:sldId id="288" r:id="rId15"/>
    <p:sldId id="287" r:id="rId16"/>
    <p:sldId id="1306" r:id="rId17"/>
    <p:sldId id="1291" r:id="rId18"/>
    <p:sldId id="1292" r:id="rId19"/>
    <p:sldId id="285" r:id="rId20"/>
    <p:sldId id="265" r:id="rId21"/>
    <p:sldId id="283" r:id="rId22"/>
    <p:sldId id="1289" r:id="rId23"/>
    <p:sldId id="290" r:id="rId24"/>
    <p:sldId id="1293" r:id="rId25"/>
    <p:sldId id="291" r:id="rId26"/>
    <p:sldId id="1294" r:id="rId27"/>
    <p:sldId id="292" r:id="rId28"/>
    <p:sldId id="269" r:id="rId29"/>
    <p:sldId id="1296" r:id="rId30"/>
    <p:sldId id="1297" r:id="rId31"/>
    <p:sldId id="1295" r:id="rId32"/>
    <p:sldId id="271" r:id="rId33"/>
    <p:sldId id="1302" r:id="rId34"/>
    <p:sldId id="1299" r:id="rId35"/>
    <p:sldId id="1301" r:id="rId36"/>
    <p:sldId id="1298" r:id="rId37"/>
    <p:sldId id="284" r:id="rId38"/>
    <p:sldId id="280" r:id="rId39"/>
    <p:sldId id="1300" r:id="rId40"/>
    <p:sldId id="273" r:id="rId41"/>
    <p:sldId id="1304" r:id="rId42"/>
    <p:sldId id="1305" r:id="rId43"/>
    <p:sldId id="1303" r:id="rId44"/>
    <p:sldId id="275" r:id="rId45"/>
    <p:sldId id="26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276"/>
            <p14:sldId id="277"/>
            <p14:sldId id="278"/>
            <p14:sldId id="260"/>
            <p14:sldId id="261"/>
            <p14:sldId id="279"/>
            <p14:sldId id="286"/>
            <p14:sldId id="282"/>
            <p14:sldId id="288"/>
            <p14:sldId id="287"/>
            <p14:sldId id="1306"/>
            <p14:sldId id="1291"/>
            <p14:sldId id="1292"/>
            <p14:sldId id="285"/>
            <p14:sldId id="265"/>
            <p14:sldId id="283"/>
            <p14:sldId id="1289"/>
            <p14:sldId id="290"/>
            <p14:sldId id="1293"/>
            <p14:sldId id="291"/>
            <p14:sldId id="1294"/>
            <p14:sldId id="292"/>
            <p14:sldId id="269"/>
            <p14:sldId id="1296"/>
            <p14:sldId id="1297"/>
            <p14:sldId id="1295"/>
            <p14:sldId id="271"/>
            <p14:sldId id="1302"/>
            <p14:sldId id="1299"/>
            <p14:sldId id="1301"/>
            <p14:sldId id="1298"/>
            <p14:sldId id="284"/>
            <p14:sldId id="280"/>
            <p14:sldId id="1300"/>
            <p14:sldId id="273"/>
            <p14:sldId id="1304"/>
            <p14:sldId id="1305"/>
            <p14:sldId id="1303"/>
            <p14:sldId id="275"/>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511C74"/>
    <a:srgbClr val="6A2C91"/>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370B3E-6710-4BD3-7BC2-0D1DE7422556}" v="233" dt="2020-03-20T18:24:14.1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6" autoAdjust="0"/>
    <p:restoredTop sz="85017" autoAdjust="0"/>
  </p:normalViewPr>
  <p:slideViewPr>
    <p:cSldViewPr snapToGrid="0">
      <p:cViewPr varScale="1">
        <p:scale>
          <a:sx n="93" d="100"/>
          <a:sy n="93" d="100"/>
        </p:scale>
        <p:origin x="1164" y="84"/>
      </p:cViewPr>
      <p:guideLst/>
    </p:cSldViewPr>
  </p:slideViewPr>
  <p:notesTextViewPr>
    <p:cViewPr>
      <p:scale>
        <a:sx n="1" d="1"/>
        <a:sy n="1" d="1"/>
      </p:scale>
      <p:origin x="0" y="0"/>
    </p:cViewPr>
  </p:notesTextViewPr>
  <p:sorterViewPr>
    <p:cViewPr>
      <p:scale>
        <a:sx n="100" d="100"/>
        <a:sy n="100" d="100"/>
      </p:scale>
      <p:origin x="0" y="-34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3/24/2020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xamarin/ios/deploy-test/compiling-for-different-devices?tabs=windows#code-generation-engin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evblogs.microsoft.com/xamarin/faster-startup-times-with-startup-tracing-on-android/"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eveloper.apple.com/design/human-interface-guidelines/ios/visual-design/launch-scree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indent="0">
              <a:buNone/>
            </a:pPr>
            <a:r>
              <a:rPr lang="en-US" dirty="0" err="1">
                <a:latin typeface="Consolas" charset="0"/>
                <a:ea typeface="Consolas" charset="0"/>
                <a:cs typeface="Consolas" charset="0"/>
              </a:rPr>
              <a:t>Task.Run</a:t>
            </a:r>
            <a:r>
              <a:rPr lang="en-US" dirty="0">
                <a:latin typeface="Consolas" charset="0"/>
                <a:ea typeface="Consolas" charset="0"/>
                <a:cs typeface="Consolas" charset="0"/>
              </a:rPr>
              <a:t>(Action, </a:t>
            </a:r>
            <a:r>
              <a:rPr lang="en-US" dirty="0" err="1">
                <a:latin typeface="Consolas" charset="0"/>
                <a:ea typeface="Consolas" charset="0"/>
                <a:cs typeface="Consolas" charset="0"/>
              </a:rPr>
              <a:t>CancellationToken</a:t>
            </a:r>
            <a:r>
              <a:rPr lang="en-US" dirty="0">
                <a:latin typeface="Consolas" charset="0"/>
                <a:ea typeface="Consolas" charset="0"/>
                <a:cs typeface="Consolas" charset="0"/>
              </a:rPr>
              <a:t>) </a:t>
            </a:r>
            <a:r>
              <a:rPr lang="en-US" sz="1200" dirty="0">
                <a:latin typeface="Calibri Light"/>
              </a:rPr>
              <a:t>only checks if token has been cancelled at the </a:t>
            </a:r>
            <a:r>
              <a:rPr lang="en-US" sz="1200" i="1" dirty="0">
                <a:latin typeface="Calibri Light"/>
              </a:rPr>
              <a:t>start</a:t>
            </a:r>
            <a:r>
              <a:rPr lang="en-US" sz="1200" dirty="0">
                <a:latin typeface="Calibri Light"/>
              </a:rPr>
              <a:t> of the task</a:t>
            </a:r>
          </a:p>
        </p:txBody>
      </p:sp>
      <p:sp>
        <p:nvSpPr>
          <p:cNvPr id="4" name="Slide Number Placeholder 3"/>
          <p:cNvSpPr>
            <a:spLocks noGrp="1"/>
          </p:cNvSpPr>
          <p:nvPr>
            <p:ph type="sldNum" sz="quarter" idx="5"/>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3348817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Could also do if (</a:t>
            </a:r>
            <a:r>
              <a:rPr lang="en-US" dirty="0" err="1"/>
              <a:t>token.IsCancellationRequested</a:t>
            </a:r>
            <a:r>
              <a:rPr lang="en-US" dirty="0"/>
              <a:t>) return;</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834787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https://docs.microsoft.com/en-us/xamarin/ios/deploy-test/compiling-for-different-devices?tabs=windows#code-generation-engine</a:t>
            </a:r>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2516999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prevent memory leaks</a:t>
            </a:r>
          </a:p>
          <a:p>
            <a:pPr marL="171450" indent="-171450">
              <a:buFontTx/>
              <a:buChar char="-"/>
            </a:pPr>
            <a:r>
              <a:rPr lang="en-US" baseline="0" dirty="0"/>
              <a:t>E</a:t>
            </a:r>
            <a:r>
              <a:rPr lang="en-US" dirty="0"/>
              <a:t>vents should be unsubscribed from before the subscriber object is disposed of</a:t>
            </a:r>
          </a:p>
          <a:p>
            <a:pPr marL="171450" indent="-171450">
              <a:buFontTx/>
              <a:buChar char="-"/>
            </a:pPr>
            <a:r>
              <a:rPr lang="en-US" dirty="0"/>
              <a:t>Until the event is unsubscribed from, the delegate for the event in the publishing object has a reference to the delegate that encapsulates the subscriber's event handler. </a:t>
            </a:r>
          </a:p>
          <a:p>
            <a:pPr marL="171450" indent="-171450">
              <a:buFontTx/>
              <a:buChar char="-"/>
            </a:pPr>
            <a:r>
              <a:rPr lang="en-US" dirty="0"/>
              <a:t>As long as the publishing object holds this reference, garbage collection will not reclaim the subscriber object memory.</a:t>
            </a:r>
          </a:p>
        </p:txBody>
      </p:sp>
      <p:sp>
        <p:nvSpPr>
          <p:cNvPr id="4" name="Slide Number Placeholder 3"/>
          <p:cNvSpPr>
            <a:spLocks noGrp="1"/>
          </p:cNvSpPr>
          <p:nvPr>
            <p:ph type="sldNum" sz="quarter" idx="5"/>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39835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Garbage collectors manage the allocation and release of memory for your application. </a:t>
            </a:r>
          </a:p>
          <a:p>
            <a:pPr marL="171450" indent="-171450">
              <a:buFont typeface="Arial" panose="020B0604020202020204" pitchFamily="34" charset="0"/>
              <a:buChar char="•"/>
            </a:pPr>
            <a:r>
              <a:rPr lang="en-US" dirty="0"/>
              <a:t>Each time a new object is created, memory is allocated from the managed heap. </a:t>
            </a:r>
          </a:p>
          <a:p>
            <a:pPr marL="628650" lvl="1" indent="-171450">
              <a:buFont typeface="Arial" panose="020B0604020202020204" pitchFamily="34" charset="0"/>
              <a:buChar char="•"/>
            </a:pPr>
            <a:r>
              <a:rPr lang="en-US" dirty="0"/>
              <a:t>Eventually the garbage collector must perform a collection in order to free some memory. </a:t>
            </a:r>
          </a:p>
          <a:p>
            <a:pPr marL="628650" lvl="1" indent="-171450">
              <a:buFont typeface="Arial" panose="020B0604020202020204" pitchFamily="34" charset="0"/>
              <a:buChar char="•"/>
            </a:pPr>
            <a:r>
              <a:rPr lang="en-US" dirty="0"/>
              <a:t>When the garbage collector performs a collection, it examines objects in the managed heap to see if they are in use, and reclaims the memory of any unused objects. </a:t>
            </a:r>
          </a:p>
          <a:p>
            <a:pPr marL="628650" lvl="1" indent="-171450">
              <a:buFont typeface="Arial" panose="020B0604020202020204" pitchFamily="34" charset="0"/>
              <a:buChar char="•"/>
            </a:pPr>
            <a:r>
              <a:rPr lang="en-US" u="sng" dirty="0"/>
              <a:t>If an application maintains a reference to an object, its memory cannot be reclaimed by the garbage collector. Such references are referred to as </a:t>
            </a:r>
            <a:r>
              <a:rPr lang="en-US" i="1" u="sng" dirty="0"/>
              <a:t>strong references</a:t>
            </a:r>
            <a:r>
              <a:rPr lang="en-US" u="sng" dirty="0"/>
              <a:t>.</a:t>
            </a:r>
          </a:p>
          <a:p>
            <a:endParaRPr lang="en-US" dirty="0"/>
          </a:p>
          <a:p>
            <a:r>
              <a:rPr lang="en-US" dirty="0"/>
              <a:t>In this example, both Object A  and Object B have strong references</a:t>
            </a:r>
            <a:r>
              <a:rPr lang="en-US" baseline="0" dirty="0"/>
              <a:t> to each</a:t>
            </a:r>
            <a:r>
              <a:rPr lang="en-US" dirty="0"/>
              <a:t>. Due to the presence of the circular strong references these are known as </a:t>
            </a:r>
            <a:r>
              <a:rPr lang="en-US" i="1" dirty="0"/>
              <a:t>immortal objects</a:t>
            </a:r>
            <a:r>
              <a:rPr lang="en-US" dirty="0"/>
              <a:t>. </a:t>
            </a:r>
          </a:p>
          <a:p>
            <a:r>
              <a:rPr lang="en-US" dirty="0"/>
              <a:t>As a result, neither object can be reclaimed by the garbage collector, even if the objects are no longer in use by the application.</a:t>
            </a:r>
          </a:p>
          <a:p>
            <a:endParaRPr lang="en-US" dirty="0"/>
          </a:p>
          <a:p>
            <a:r>
              <a:rPr lang="en-US" dirty="0"/>
              <a:t>The solution to circular references is to replace one of the strong references with a </a:t>
            </a:r>
            <a:r>
              <a:rPr lang="en-US" i="1" dirty="0"/>
              <a:t>weak reference</a:t>
            </a:r>
            <a:r>
              <a:rPr lang="en-US" dirty="0"/>
              <a:t>. A weak reference references an object while still allowing that object to be reclaimed by garbage collection. The weak reference exists only during the unknown amount of time until the object is collected, assuming that any strong references have also been destroyed.</a:t>
            </a:r>
          </a:p>
          <a:p>
            <a:endParaRPr lang="en-US" dirty="0"/>
          </a:p>
          <a:p>
            <a:r>
              <a:rPr lang="en-US" dirty="0"/>
              <a:t>The </a:t>
            </a:r>
            <a:r>
              <a:rPr lang="en-US" dirty="0" err="1"/>
              <a:t>WeakReference</a:t>
            </a:r>
            <a:r>
              <a:rPr lang="en-US" dirty="0"/>
              <a:t> is created using the instance of the object to be tracked. Therefore, object A maintains a </a:t>
            </a:r>
            <a:r>
              <a:rPr lang="en-US" i="1" dirty="0"/>
              <a:t>strong reference</a:t>
            </a:r>
            <a:r>
              <a:rPr lang="en-US" dirty="0"/>
              <a:t> to object B, but object B maintains a </a:t>
            </a:r>
            <a:r>
              <a:rPr lang="en-US" i="1" dirty="0"/>
              <a:t>weak reference</a:t>
            </a:r>
            <a:r>
              <a:rPr lang="en-US" dirty="0"/>
              <a:t> to object A.</a:t>
            </a:r>
          </a:p>
          <a:p>
            <a:endParaRPr lang="en-US" dirty="0"/>
          </a:p>
          <a:p>
            <a:r>
              <a:rPr lang="en-US" b="1" dirty="0"/>
              <a:t>Avoid using a weak reference to small objects because the reference may be as large or larger than the object.</a:t>
            </a:r>
          </a:p>
          <a:p>
            <a:endParaRPr lang="en-US" dirty="0"/>
          </a:p>
          <a:p>
            <a:r>
              <a:rPr lang="en-US" dirty="0"/>
              <a:t>Weak references are useful for objects that use a lot of memory, but which can be recreated easily if they are reclaimed by garbage collection. For example, suppose that a frequently accessed page displays a high-resolution image. Keeping the image in memory is inefficient when the user navigates to other pages in the application. Therefore, when the user navigates to another page, a weak reference to the image could be created, with any strong references being destroyed. When the user returns to the image page, the application would attempt to obtain a reference to the image, and if successful, would avoid reloading and decoding the image.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3162285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LEAVE SCREEN EMPTY -&gt; give users feedback</a:t>
            </a:r>
            <a:endParaRPr lang="en-US" dirty="0">
              <a:cs typeface="Segoe UI"/>
            </a:endParaRPr>
          </a:p>
          <a:p>
            <a:endParaRPr lang="en-US" dirty="0"/>
          </a:p>
          <a:p>
            <a:pPr marL="457200" indent="-457200">
              <a:buFont typeface="Arial" panose="020B0604020202020204" pitchFamily="34" charset="0"/>
              <a:buChar char="•"/>
            </a:pPr>
            <a:r>
              <a:rPr lang="en-US" dirty="0"/>
              <a:t>Load Local Content First</a:t>
            </a:r>
          </a:p>
          <a:p>
            <a:pPr marL="683895" lvl="2" indent="-457200">
              <a:buFont typeface="Arial" panose="020B0604020202020204" pitchFamily="34" charset="0"/>
              <a:buChar char="•"/>
            </a:pPr>
            <a:r>
              <a:rPr lang="en-US" sz="1950" dirty="0"/>
              <a:t>Use placeholder text/images/loading icon</a:t>
            </a:r>
            <a:endParaRPr lang="en-US" sz="1950" dirty="0">
              <a:cs typeface="Segoe UI"/>
            </a:endParaRPr>
          </a:p>
          <a:p>
            <a:pPr marL="683895" lvl="2" indent="-457200">
              <a:buFont typeface="Arial" panose="020B0604020202020204" pitchFamily="34" charset="0"/>
              <a:buChar char="•"/>
            </a:pPr>
            <a:r>
              <a:rPr lang="en-US" dirty="0"/>
              <a:t>Minimize your web payload to just what you need. </a:t>
            </a:r>
          </a:p>
          <a:p>
            <a:pPr marL="683895" lvl="2" indent="-457200">
              <a:buFont typeface="Arial" panose="020B0604020202020204" pitchFamily="34" charset="0"/>
              <a:buChar char="•"/>
            </a:pPr>
            <a:endParaRPr lang="en-US" dirty="0">
              <a:cs typeface="Segoe UI"/>
            </a:endParaRPr>
          </a:p>
          <a:p>
            <a:pPr marL="235702" indent="-457200"/>
            <a:r>
              <a:rPr lang="en-US" dirty="0"/>
              <a:t>Don't bind things that can be set statically</a:t>
            </a:r>
          </a:p>
          <a:p>
            <a:pPr marL="683895" lvl="2" indent="-457200">
              <a:buFont typeface="Arial" panose="020B0604020202020204" pitchFamily="34" charset="0"/>
              <a:buChar char="•"/>
            </a:pPr>
            <a:endParaRPr lang="en-US" dirty="0">
              <a:cs typeface="Segoe UI"/>
            </a:endParaRPr>
          </a:p>
          <a:p>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231245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best practices are recommended when profiling an app:</a:t>
            </a:r>
          </a:p>
          <a:p>
            <a:pPr marL="171450" indent="-171450">
              <a:buFont typeface="Arial" panose="020B0604020202020204" pitchFamily="34" charset="0"/>
              <a:buChar char="•"/>
            </a:pPr>
            <a:r>
              <a:rPr lang="en-US" dirty="0"/>
              <a:t>Avoid profiling an application in a simulator, as the simulator may distort the application performance.</a:t>
            </a:r>
          </a:p>
          <a:p>
            <a:pPr marL="171450" indent="-171450">
              <a:buFont typeface="Arial" panose="020B0604020202020204" pitchFamily="34" charset="0"/>
              <a:buChar char="•"/>
            </a:pPr>
            <a:r>
              <a:rPr lang="en-US" dirty="0"/>
              <a:t>Ideally, profiling should be performed on a variety of devices, as taking performance measurements on one device won't always show the performance characteristics of other devices. However, at a minimum, profiling should be performed on a device that has the lowest anticipated specification.</a:t>
            </a:r>
          </a:p>
          <a:p>
            <a:pPr marL="171450" indent="-171450">
              <a:buFont typeface="Arial" panose="020B0604020202020204" pitchFamily="34" charset="0"/>
              <a:buChar char="•"/>
            </a:pPr>
            <a:r>
              <a:rPr lang="en-US" dirty="0"/>
              <a:t>Close all other applications to ensure that the full impact of the application being profiled is being measured, rather than the other applications.</a:t>
            </a:r>
          </a:p>
          <a:p>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22</a:t>
            </a:fld>
            <a:endParaRPr lang="en-US"/>
          </a:p>
        </p:txBody>
      </p:sp>
    </p:spTree>
    <p:extLst>
      <p:ext uri="{BB962C8B-B14F-4D97-AF65-F5344CB8AC3E}">
        <p14:creationId xmlns:p14="http://schemas.microsoft.com/office/powerpoint/2010/main" val="4231140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3833122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Provide a version of your image at all DPIs levels. Be aware if your images are being upscaled from only being in the drawable folder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26</a:t>
            </a:fld>
            <a:endParaRPr lang="en-US"/>
          </a:p>
        </p:txBody>
      </p:sp>
    </p:spTree>
    <p:extLst>
      <p:ext uri="{BB962C8B-B14F-4D97-AF65-F5344CB8AC3E}">
        <p14:creationId xmlns:p14="http://schemas.microsoft.com/office/powerpoint/2010/main" val="2365177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GlideX</a:t>
            </a:r>
            <a:r>
              <a:rPr lang="en-US" dirty="0"/>
              <a:t> – library to swap in Glide’s Image</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27</a:t>
            </a:fld>
            <a:endParaRPr lang="en-US"/>
          </a:p>
        </p:txBody>
      </p:sp>
    </p:spTree>
    <p:extLst>
      <p:ext uri="{BB962C8B-B14F-4D97-AF65-F5344CB8AC3E}">
        <p14:creationId xmlns:p14="http://schemas.microsoft.com/office/powerpoint/2010/main" val="2329168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you REALLY need that 50Mb </a:t>
            </a:r>
            <a:r>
              <a:rPr lang="en-US" dirty="0" err="1"/>
              <a:t>nuget</a:t>
            </a:r>
            <a:r>
              <a:rPr lang="en-US" dirty="0"/>
              <a:t> for one simple service you could maybe just write 10 lines of code to do? Weigh the pros/cons of each dependency and, when possible, bring that code into your main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 mileage may vary, so give it a look. This is an often overlooked performance consideration that may pay dividends for you.</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30</a:t>
            </a:fld>
            <a:endParaRPr lang="en-US"/>
          </a:p>
        </p:txBody>
      </p:sp>
    </p:spTree>
    <p:extLst>
      <p:ext uri="{BB962C8B-B14F-4D97-AF65-F5344CB8AC3E}">
        <p14:creationId xmlns:p14="http://schemas.microsoft.com/office/powerpoint/2010/main" val="4218779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31</a:t>
            </a:fld>
            <a:endParaRPr lang="en-US"/>
          </a:p>
        </p:txBody>
      </p:sp>
    </p:spTree>
    <p:extLst>
      <p:ext uri="{BB962C8B-B14F-4D97-AF65-F5344CB8AC3E}">
        <p14:creationId xmlns:p14="http://schemas.microsoft.com/office/powerpoint/2010/main" val="2658268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32</a:t>
            </a:fld>
            <a:endParaRPr lang="en-US"/>
          </a:p>
        </p:txBody>
      </p:sp>
    </p:spTree>
    <p:extLst>
      <p:ext uri="{BB962C8B-B14F-4D97-AF65-F5344CB8AC3E}">
        <p14:creationId xmlns:p14="http://schemas.microsoft.com/office/powerpoint/2010/main" val="4281616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Use the link all assemblies option for new apps, or choose if you want to go through the pain to enable it for your existing apps. Always do manual testing of your app in Release mode (with the linker on).</a:t>
            </a:r>
            <a:endParaRPr lang="en-US" sz="1200" dirty="0">
              <a:cs typeface="Segoe UI"/>
            </a:endParaRP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35</a:t>
            </a:fld>
            <a:endParaRPr lang="en-US"/>
          </a:p>
        </p:txBody>
      </p:sp>
    </p:spTree>
    <p:extLst>
      <p:ext uri="{BB962C8B-B14F-4D97-AF65-F5344CB8AC3E}">
        <p14:creationId xmlns:p14="http://schemas.microsoft.com/office/powerpoint/2010/main" val="1179415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levels of Stack Layouts == NOPE</a:t>
            </a:r>
          </a:p>
          <a:p>
            <a:r>
              <a:rPr lang="en-US" dirty="0"/>
              <a:t>Don’t use Auto in Grid</a:t>
            </a:r>
          </a:p>
        </p:txBody>
      </p:sp>
      <p:sp>
        <p:nvSpPr>
          <p:cNvPr id="4" name="Slide Number Placeholder 3"/>
          <p:cNvSpPr>
            <a:spLocks noGrp="1"/>
          </p:cNvSpPr>
          <p:nvPr>
            <p:ph type="sldNum" sz="quarter" idx="5"/>
          </p:nvPr>
        </p:nvSpPr>
        <p:spPr/>
        <p:txBody>
          <a:bodyPr/>
          <a:lstStyle/>
          <a:p>
            <a:fld id="{E0AE778D-2A57-4226-B72B-26EA3CA60131}" type="slidenum">
              <a:rPr lang="en-US" smtClean="0"/>
              <a:t>38</a:t>
            </a:fld>
            <a:endParaRPr lang="en-US"/>
          </a:p>
        </p:txBody>
      </p:sp>
    </p:spTree>
    <p:extLst>
      <p:ext uri="{BB962C8B-B14F-4D97-AF65-F5344CB8AC3E}">
        <p14:creationId xmlns:p14="http://schemas.microsoft.com/office/powerpoint/2010/main" val="4209621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a:effectLst/>
              </a:rPr>
              <a:t>If you make changes to a </a:t>
            </a:r>
            <a:r>
              <a:rPr lang="en-US" sz="1200" u="none" strike="noStrike" dirty="0" err="1">
                <a:effectLst/>
              </a:rPr>
              <a:t>viewmodel</a:t>
            </a:r>
            <a:r>
              <a:rPr lang="en-US" sz="1200" u="none" strike="noStrike" dirty="0">
                <a:effectLst/>
              </a:rPr>
              <a:t> on a </a:t>
            </a:r>
            <a:r>
              <a:rPr lang="en-US" sz="1200" u="none" strike="noStrike" dirty="0" err="1">
                <a:effectLst/>
              </a:rPr>
              <a:t>TabbedPage</a:t>
            </a:r>
            <a:r>
              <a:rPr lang="en-US" sz="1200" u="none" strike="noStrike" dirty="0">
                <a:effectLst/>
              </a:rPr>
              <a:t> that’s not visible it still might trigger a lot of layout updates on a non visible page </a:t>
            </a:r>
            <a:endParaRPr lang="en-US" sz="2000" b="0" i="0" u="none" strike="noStrike"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39</a:t>
            </a:fld>
            <a:endParaRPr lang="en-US"/>
          </a:p>
        </p:txBody>
      </p:sp>
    </p:spTree>
    <p:extLst>
      <p:ext uri="{BB962C8B-B14F-4D97-AF65-F5344CB8AC3E}">
        <p14:creationId xmlns:p14="http://schemas.microsoft.com/office/powerpoint/2010/main" val="1471498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2554089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1182493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https://devblogs.microsoft.com/xamarin/faster-startup-times-with-startup-tracing-on-android/</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https://developer.apple.com/design/human-interface-guidelines/ios/visual-design/launch-screen/</a:t>
            </a:r>
            <a:endParaRPr lang="en-US" dirty="0"/>
          </a:p>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33333"/>
                </a:solidFill>
                <a:effectLst/>
                <a:latin typeface="Segoe UI" panose="020B0502040204020203" pitchFamily="34" charset="0"/>
              </a:rPr>
              <a:t>What is Startup Tracing?</a:t>
            </a:r>
          </a:p>
          <a:p>
            <a:pPr algn="l"/>
            <a:r>
              <a:rPr lang="en-US" b="0" i="0" dirty="0">
                <a:solidFill>
                  <a:srgbClr val="333333"/>
                </a:solidFill>
                <a:effectLst/>
                <a:latin typeface="Segoe UI" panose="020B0502040204020203" pitchFamily="34" charset="0"/>
              </a:rPr>
              <a:t>Mono introduced a feature which allows one to use a built-in AOT profiler on an application to generate an AOT profile. The profiler conducts memory profiling, execution time profiling, and even a statistical-based sampling for profiling. This generates an AOT profile that can be used to optimize your application when using Mono’s AOT feature with a profile.</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8</a:t>
            </a:fld>
            <a:endParaRPr lang="en-US"/>
          </a:p>
        </p:txBody>
      </p:sp>
    </p:spTree>
    <p:extLst>
      <p:ext uri="{BB962C8B-B14F-4D97-AF65-F5344CB8AC3E}">
        <p14:creationId xmlns:p14="http://schemas.microsoft.com/office/powerpoint/2010/main" val="3981440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11</a:t>
            </a:fld>
            <a:endParaRPr lang="en-US"/>
          </a:p>
        </p:txBody>
      </p:sp>
    </p:spTree>
    <p:extLst>
      <p:ext uri="{BB962C8B-B14F-4D97-AF65-F5344CB8AC3E}">
        <p14:creationId xmlns:p14="http://schemas.microsoft.com/office/powerpoint/2010/main" val="2923854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dirty="0">
                <a:solidFill>
                  <a:srgbClr val="000000"/>
                </a:solidFill>
                <a:effectLst/>
                <a:latin typeface="Calibri" panose="020F0502020204030204" pitchFamily="34" charset="0"/>
              </a:rPr>
              <a:t>Where there are no dependencies between the result of an operation and the ability to start the next, you can improve the performance of asynchronous code by starting multiple asynchronous operations at the same time and awaiting their completion via a single Task. </a:t>
            </a:r>
            <a:endParaRPr lang="en-US" b="0" i="0" dirty="0">
              <a:solidFill>
                <a:srgbClr val="000000"/>
              </a:solidFill>
              <a:effectLst/>
              <a:latin typeface="Segoe UI" panose="020B0502040204020203" pitchFamily="34" charset="0"/>
            </a:endParaRPr>
          </a:p>
          <a:p>
            <a:pPr algn="l" rtl="0" fontAlgn="base"/>
            <a:r>
              <a:rPr lang="en-US" sz="1200" b="0" i="0" dirty="0">
                <a:solidFill>
                  <a:srgbClr val="1F3763"/>
                </a:solidFill>
                <a:effectLst/>
                <a:latin typeface="Calibri Light" panose="020F0302020204030204" pitchFamily="34" charset="0"/>
              </a:rPr>
              <a:t>Problem </a:t>
            </a:r>
            <a:endParaRPr lang="en-US" b="0" i="0" dirty="0">
              <a:solidFill>
                <a:srgbClr val="1F3763"/>
              </a:solidFill>
              <a:effectLst/>
              <a:latin typeface="Segoe UI" panose="020B0502040204020203" pitchFamily="34" charset="0"/>
            </a:endParaRPr>
          </a:p>
          <a:p>
            <a:pPr algn="l" rtl="0" fontAlgn="base"/>
            <a:r>
              <a:rPr lang="en-US" sz="1200" b="0" i="0" dirty="0">
                <a:solidFill>
                  <a:srgbClr val="000000"/>
                </a:solidFill>
                <a:effectLst/>
                <a:latin typeface="Calibri" panose="020F0502020204030204" pitchFamily="34" charset="0"/>
              </a:rPr>
              <a:t>Executing asynchronous operations consecutively can negate the benefits of using async and await. In doing so we must wait until the first operation has completed before starting the next. </a:t>
            </a:r>
            <a:endParaRPr lang="en-US" b="0" i="0" dirty="0">
              <a:solidFill>
                <a:srgbClr val="000000"/>
              </a:solidFill>
              <a:effectLst/>
              <a:latin typeface="Segoe UI" panose="020B0502040204020203" pitchFamily="34" charset="0"/>
            </a:endParaRPr>
          </a:p>
          <a:p>
            <a:pPr algn="l" rtl="0" fontAlgn="base"/>
            <a:r>
              <a:rPr lang="en-US" sz="1200" b="0" i="0" dirty="0">
                <a:solidFill>
                  <a:srgbClr val="1F3763"/>
                </a:solidFill>
                <a:effectLst/>
                <a:latin typeface="Calibri Light" panose="020F0302020204030204" pitchFamily="34" charset="0"/>
              </a:rPr>
              <a:t>Solution </a:t>
            </a:r>
            <a:endParaRPr lang="en-US" b="0" i="0" dirty="0">
              <a:solidFill>
                <a:srgbClr val="1F3763"/>
              </a:solidFill>
              <a:effectLst/>
              <a:latin typeface="Segoe UI" panose="020B0502040204020203" pitchFamily="34" charset="0"/>
            </a:endParaRPr>
          </a:p>
          <a:p>
            <a:pPr algn="l" rtl="0" fontAlgn="base"/>
            <a:r>
              <a:rPr lang="en-US" sz="1200" b="0" i="0" dirty="0">
                <a:solidFill>
                  <a:srgbClr val="000000"/>
                </a:solidFill>
                <a:effectLst/>
                <a:latin typeface="Calibri" panose="020F0502020204030204" pitchFamily="34" charset="0"/>
              </a:rPr>
              <a:t>Use </a:t>
            </a:r>
            <a:r>
              <a:rPr lang="en-US" sz="1200" b="0" i="0" dirty="0" err="1">
                <a:solidFill>
                  <a:srgbClr val="000000"/>
                </a:solidFill>
                <a:effectLst/>
                <a:latin typeface="Calibri" panose="020F0502020204030204" pitchFamily="34" charset="0"/>
              </a:rPr>
              <a:t>Task.WhenAll</a:t>
            </a:r>
            <a:r>
              <a:rPr lang="en-US" sz="1200" b="0" i="0" dirty="0">
                <a:solidFill>
                  <a:srgbClr val="000000"/>
                </a:solidFill>
                <a:effectLst/>
                <a:latin typeface="Calibri" panose="020F0502020204030204" pitchFamily="34" charset="0"/>
              </a:rPr>
              <a:t> to have a single task that returns when all child tasks complete or </a:t>
            </a:r>
            <a:r>
              <a:rPr lang="en-US" sz="1200" b="0" i="0" dirty="0" err="1">
                <a:solidFill>
                  <a:srgbClr val="000000"/>
                </a:solidFill>
                <a:effectLst/>
                <a:latin typeface="Calibri" panose="020F0502020204030204" pitchFamily="34" charset="0"/>
              </a:rPr>
              <a:t>Task.WhenAny</a:t>
            </a:r>
            <a:r>
              <a:rPr lang="en-US" sz="1200" b="0" i="0" dirty="0">
                <a:solidFill>
                  <a:srgbClr val="000000"/>
                </a:solidFill>
                <a:effectLst/>
                <a:latin typeface="Calibri" panose="020F0502020204030204" pitchFamily="34" charset="0"/>
              </a:rPr>
              <a:t> to have a single task that returns when any of the child tasks complete. While </a:t>
            </a:r>
            <a:r>
              <a:rPr lang="en-US" sz="1200" b="0" i="0" dirty="0" err="1">
                <a:solidFill>
                  <a:srgbClr val="000000"/>
                </a:solidFill>
                <a:effectLst/>
                <a:latin typeface="Calibri" panose="020F0502020204030204" pitchFamily="34" charset="0"/>
              </a:rPr>
              <a:t>Task.WhenAny</a:t>
            </a:r>
            <a:r>
              <a:rPr lang="en-US" sz="1200" b="0" i="0" dirty="0">
                <a:solidFill>
                  <a:srgbClr val="000000"/>
                </a:solidFill>
                <a:effectLst/>
                <a:latin typeface="Calibri" panose="020F0502020204030204" pitchFamily="34" charset="0"/>
              </a:rPr>
              <a:t> is generally preferred, </a:t>
            </a:r>
            <a:r>
              <a:rPr lang="en-US" sz="1200" b="0" i="0" dirty="0" err="1">
                <a:solidFill>
                  <a:srgbClr val="000000"/>
                </a:solidFill>
                <a:effectLst/>
                <a:latin typeface="Calibri" panose="020F0502020204030204" pitchFamily="34" charset="0"/>
              </a:rPr>
              <a:t>Task.WhenAll</a:t>
            </a:r>
            <a:r>
              <a:rPr lang="en-US" sz="1200" b="0" i="0" dirty="0">
                <a:solidFill>
                  <a:srgbClr val="000000"/>
                </a:solidFill>
                <a:effectLst/>
                <a:latin typeface="Calibri" panose="020F0502020204030204" pitchFamily="34" charset="0"/>
              </a:rPr>
              <a:t> is suited to situations where all Tasks must be complete before processing can begin or there is no significant benefit to processing results one at a time since it requires slightly less code.  </a:t>
            </a:r>
            <a:endParaRPr lang="en-US" b="0" i="0" dirty="0">
              <a:solidFill>
                <a:srgbClr val="000000"/>
              </a:solidFill>
              <a:effectLst/>
              <a:latin typeface="Segoe UI" panose="020B0502040204020203"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3473215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panose="020F0502020204030204" pitchFamily="34" charset="0"/>
              </a:rPr>
              <a:t>Where possible to do so, it is more efficient to process asynchronous operations one at a time as they complete via </a:t>
            </a:r>
            <a:r>
              <a:rPr lang="en-US" sz="1800" b="0" i="0" dirty="0" err="1">
                <a:solidFill>
                  <a:srgbClr val="000000"/>
                </a:solidFill>
                <a:effectLst/>
                <a:latin typeface="Calibri" panose="020F0502020204030204" pitchFamily="34" charset="0"/>
              </a:rPr>
              <a:t>Task.WhenAny</a:t>
            </a:r>
            <a:r>
              <a:rPr lang="en-US" sz="1800" b="0" i="0" dirty="0">
                <a:solidFill>
                  <a:srgbClr val="000000"/>
                </a:solidFill>
                <a:effectLst/>
                <a:latin typeface="Calibri" panose="020F0502020204030204" pitchFamily="34" charset="0"/>
              </a:rPr>
              <a:t> rather than waiting until they are all </a:t>
            </a:r>
            <a:r>
              <a:rPr lang="en-US" sz="1800" b="0" i="0" dirty="0" err="1">
                <a:solidFill>
                  <a:srgbClr val="000000"/>
                </a:solidFill>
                <a:effectLst/>
                <a:latin typeface="Calibri" panose="020F0502020204030204" pitchFamily="34" charset="0"/>
              </a:rPr>
              <a:t>completeusing</a:t>
            </a:r>
            <a:r>
              <a:rPr lang="en-US" sz="1800" b="0" i="0" dirty="0">
                <a:solidFill>
                  <a:srgbClr val="000000"/>
                </a:solidFill>
                <a:effectLst/>
                <a:latin typeface="Calibri" panose="020F0502020204030204" pitchFamily="34" charset="0"/>
              </a:rPr>
              <a:t> </a:t>
            </a:r>
            <a:r>
              <a:rPr lang="en-US" sz="1800" b="0" i="0" dirty="0" err="1">
                <a:solidFill>
                  <a:srgbClr val="000000"/>
                </a:solidFill>
                <a:effectLst/>
                <a:latin typeface="Calibri" panose="020F0502020204030204" pitchFamily="34" charset="0"/>
              </a:rPr>
              <a:t>Task.WhenAll</a:t>
            </a:r>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1F3763"/>
                </a:solidFill>
                <a:effectLst/>
                <a:latin typeface="Calibri Light" panose="020F0302020204030204" pitchFamily="34" charset="0"/>
              </a:rPr>
              <a:t>Problem </a:t>
            </a:r>
            <a:endParaRPr lang="en-US" b="0" i="0" dirty="0">
              <a:solidFill>
                <a:srgbClr val="1F3763"/>
              </a:solidFill>
              <a:effectLst/>
              <a:latin typeface="Segoe UI" panose="020B0502040204020203" pitchFamily="34" charset="0"/>
            </a:endParaRPr>
          </a:p>
          <a:p>
            <a:pPr algn="l" rtl="0" fontAlgn="base"/>
            <a:r>
              <a:rPr lang="en-US" sz="1800" b="0" i="0" dirty="0" err="1">
                <a:solidFill>
                  <a:srgbClr val="000000"/>
                </a:solidFill>
                <a:effectLst/>
                <a:latin typeface="Calibri" panose="020F0502020204030204" pitchFamily="34" charset="0"/>
              </a:rPr>
              <a:t>Task.WhenAll</a:t>
            </a:r>
            <a:r>
              <a:rPr lang="en-US" sz="1800" b="0" i="0" dirty="0">
                <a:solidFill>
                  <a:srgbClr val="000000"/>
                </a:solidFill>
                <a:effectLst/>
                <a:latin typeface="Calibri" panose="020F0502020204030204" pitchFamily="34" charset="0"/>
              </a:rPr>
              <a:t> will create a Task that will complete once all Task objects in an enumerable collection have completed. While this enables those Tasks to be performed in parallel, we are prevented from utilizing the time between the first and last Task completing to process the results. The greater the time between Tasks completing and the more expensive the processing on the results the more this inefficiency is exacerbated. </a:t>
            </a:r>
            <a:endParaRPr lang="en-US" b="0" i="0" dirty="0">
              <a:solidFill>
                <a:srgbClr val="000000"/>
              </a:solidFill>
              <a:effectLst/>
              <a:latin typeface="Segoe UI" panose="020B0502040204020203" pitchFamily="34" charset="0"/>
            </a:endParaRPr>
          </a:p>
          <a:p>
            <a:endParaRPr lang="en-US" dirty="0"/>
          </a:p>
          <a:p>
            <a:pPr algn="l" rtl="0" fontAlgn="base"/>
            <a:r>
              <a:rPr lang="en-US" sz="1800" b="0" i="0" dirty="0">
                <a:solidFill>
                  <a:srgbClr val="1F3763"/>
                </a:solidFill>
                <a:effectLst/>
                <a:latin typeface="Calibri Light" panose="020F0302020204030204" pitchFamily="34" charset="0"/>
              </a:rPr>
              <a:t>Solution </a:t>
            </a:r>
            <a:endParaRPr lang="en-US" b="0" i="0" dirty="0">
              <a:solidFill>
                <a:srgbClr val="1F3763"/>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Use </a:t>
            </a:r>
            <a:r>
              <a:rPr lang="en-US" sz="1800" b="0" i="0" dirty="0" err="1">
                <a:solidFill>
                  <a:srgbClr val="000000"/>
                </a:solidFill>
                <a:effectLst/>
                <a:latin typeface="Calibri" panose="020F0502020204030204" pitchFamily="34" charset="0"/>
              </a:rPr>
              <a:t>Task.WhenAny</a:t>
            </a:r>
            <a:r>
              <a:rPr lang="en-US" sz="1800" b="0" i="0" dirty="0">
                <a:solidFill>
                  <a:srgbClr val="000000"/>
                </a:solidFill>
                <a:effectLst/>
                <a:latin typeface="Calibri" panose="020F0502020204030204" pitchFamily="34" charset="0"/>
              </a:rPr>
              <a:t> to process the results one at a time as they complete. At worst this will be no faster than using </a:t>
            </a:r>
            <a:r>
              <a:rPr lang="en-US" sz="1800" b="0" i="0" dirty="0" err="1">
                <a:solidFill>
                  <a:srgbClr val="000000"/>
                </a:solidFill>
                <a:effectLst/>
                <a:latin typeface="Calibri" panose="020F0502020204030204" pitchFamily="34" charset="0"/>
              </a:rPr>
              <a:t>Task.WhenAll</a:t>
            </a:r>
            <a:r>
              <a:rPr lang="en-US" sz="1800" b="0" i="0" dirty="0">
                <a:solidFill>
                  <a:srgbClr val="000000"/>
                </a:solidFill>
                <a:effectLst/>
                <a:latin typeface="Calibri" panose="020F0502020204030204" pitchFamily="34" charset="0"/>
              </a:rPr>
              <a:t> while having the potential to be more efficient.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e.g. </a:t>
            </a:r>
            <a:endParaRPr lang="en-US"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13</a:t>
            </a:fld>
            <a:endParaRPr lang="en-US"/>
          </a:p>
        </p:txBody>
      </p:sp>
    </p:spTree>
    <p:extLst>
      <p:ext uri="{BB962C8B-B14F-4D97-AF65-F5344CB8AC3E}">
        <p14:creationId xmlns:p14="http://schemas.microsoft.com/office/powerpoint/2010/main" val="34732155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descr="A picture containing toy&#10;&#10;Description automatically generated">
            <a:extLst>
              <a:ext uri="{FF2B5EF4-FFF2-40B4-BE49-F238E27FC236}">
                <a16:creationId xmlns:a16="http://schemas.microsoft.com/office/drawing/2014/main" id="{27FF44A5-ACC0-4545-847A-736836DC8D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focus.dotnetconf.net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F1B1AD35-0AC9-4C4F-A8A0-6A4FFCCADDDB}"/>
              </a:ext>
            </a:extLst>
          </p:cNvPr>
          <p:cNvSpPr>
            <a:spLocks noGrp="1"/>
          </p:cNvSpPr>
          <p:nvPr>
            <p:ph type="body" sz="quarter" idx="10" hasCustomPrompt="1"/>
          </p:nvPr>
        </p:nvSpPr>
        <p:spPr>
          <a:xfrm>
            <a:off x="269240" y="1424641"/>
            <a:ext cx="11402732" cy="627864"/>
          </a:xfrm>
        </p:spPr>
        <p:txBody>
          <a:bodyPr/>
          <a:lstStyle>
            <a:lvl1pPr marL="0" indent="0">
              <a:buNone/>
              <a:defRPr sz="3200" b="0" baseline="0">
                <a:latin typeface="Consolas" panose="020B0609020204030204" pitchFamily="49" charset="0"/>
              </a:defRPr>
            </a:lvl1pPr>
          </a:lstStyle>
          <a:p>
            <a:pPr lvl="0"/>
            <a:r>
              <a:rPr lang="en-US" baseline="0" dirty="0">
                <a:latin typeface="Consolas" panose="020B0609020204030204" pitchFamily="49" charset="0"/>
              </a:rPr>
              <a:t>Code Sample</a:t>
            </a:r>
            <a:endParaRPr lang="en-US" dirty="0"/>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tx2">
              <a:lumMod val="60000"/>
              <a:lumOff val="4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21145"/>
            <a:ext cx="9074088"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4" name="Picture 3" descr="A picture containing drawing&#10;&#10;Description automatically generated">
            <a:extLst>
              <a:ext uri="{FF2B5EF4-FFF2-40B4-BE49-F238E27FC236}">
                <a16:creationId xmlns:a16="http://schemas.microsoft.com/office/drawing/2014/main" id="{B4D6D714-CC0F-4981-AA10-4A0F79020F2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748865" y="4011354"/>
            <a:ext cx="599437" cy="533999"/>
          </a:xfrm>
          <a:prstGeom prst="rect">
            <a:avLst/>
          </a:prstGeom>
        </p:spPr>
      </p:pic>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4" r:id="rId9"/>
    <p:sldLayoutId id="2147483752" r:id="rId10"/>
    <p:sldLayoutId id="2147483753" r:id="rId11"/>
    <p:sldLayoutId id="2147483728" r:id="rId12"/>
    <p:sldLayoutId id="2147483726" r:id="rId13"/>
    <p:sldLayoutId id="2147483754"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hyperlink" Target="https://codetraveler.io/ndcsydney-2018-asyncawait/" TargetMode="External"/><Relationship Id="rId3" Type="http://schemas.openxmlformats.org/officeDocument/2006/relationships/hyperlink" Target="https://youtu.be/jgxJbshvCXQ" TargetMode="External"/><Relationship Id="rId7" Type="http://schemas.openxmlformats.org/officeDocument/2006/relationships/hyperlink" Target="https://channel9.msdn.com/Shows/XamarinShow/Best-Practices-When-to-use-async-void--The-Xamarin-Show" TargetMode="External"/><Relationship Id="rId12" Type="http://schemas.openxmlformats.org/officeDocument/2006/relationships/hyperlink" Target="https://github.com/xamcat/mobcat-xamarin-show/tree/master/AsyncAwait#resource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channel9.msdn.com/Shows/XamarinShow/Best-Practices-Advanced-Async--Await--The-Xamarin-Show" TargetMode="External"/><Relationship Id="rId11" Type="http://schemas.openxmlformats.org/officeDocument/2006/relationships/hyperlink" Target="https://devblogs.microsoft.com/xamarin/faster-android-startup-times-with-startup-tracing/" TargetMode="External"/><Relationship Id="rId5" Type="http://schemas.openxmlformats.org/officeDocument/2006/relationships/hyperlink" Target="https://channel9.msdn.com/Shows/XamarinShow/Best-Practices-Async--Await--The-Xamarin-Show" TargetMode="External"/><Relationship Id="rId10" Type="http://schemas.openxmlformats.org/officeDocument/2006/relationships/hyperlink" Target="https://devblogs.microsoft.com/xamarin/faster-startup-times-with-startup-tracing-on-android/" TargetMode="External"/><Relationship Id="rId4" Type="http://schemas.openxmlformats.org/officeDocument/2006/relationships/hyperlink" Target="https://devblogs.microsoft.com/xamarin/5-ways-boost-xamarin-forms-app-startup-time/" TargetMode="External"/><Relationship Id="rId9" Type="http://schemas.openxmlformats.org/officeDocument/2006/relationships/hyperlink" Target="https://ryandavis.io/using-custom-aot-profiles-with-xamarin-androi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6.gif"/><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xamarin/ios/deploy-test/using-instruments-to-detect-native-leaks-using-markheap" TargetMode="External"/><Relationship Id="rId2" Type="http://schemas.openxmlformats.org/officeDocument/2006/relationships/hyperlink" Target="https://docs.microsoft.com/en-us/xamarin/cross-platform/deploy-test/memory-perf-best-practices" TargetMode="External"/><Relationship Id="rId1" Type="http://schemas.openxmlformats.org/officeDocument/2006/relationships/slideLayout" Target="../slideLayouts/slideLayout3.xml"/><Relationship Id="rId6" Type="http://schemas.openxmlformats.org/officeDocument/2006/relationships/hyperlink" Target="https://channel9.msdn.com/Shows/XamarinShow/Best-Practices-Memory-Management--Profiling--The-Xamarin-Show" TargetMode="External"/><Relationship Id="rId5" Type="http://schemas.openxmlformats.org/officeDocument/2006/relationships/hyperlink" Target="https://docs.microsoft.com/en-us/xamarin/android/deploy-test/performance" TargetMode="External"/><Relationship Id="rId4" Type="http://schemas.openxmlformats.org/officeDocument/2006/relationships/hyperlink" Target="https://docs.microsoft.com/en-us/xamarin/android/deploy-test/profil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32.gif"/><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Redth/ResizetizerNT" TargetMode="External"/><Relationship Id="rId3" Type="http://schemas.openxmlformats.org/officeDocument/2006/relationships/hyperlink" Target="https://romannurik.github.io/AndroidAssetStudio/" TargetMode="External"/><Relationship Id="rId7" Type="http://schemas.openxmlformats.org/officeDocument/2006/relationships/hyperlink" Target="https://www.mfractor.com/blogs/news/introduction-to-image-assets-in-xamarin-forms" TargetMode="External"/><Relationship Id="rId2" Type="http://schemas.openxmlformats.org/officeDocument/2006/relationships/hyperlink" Target="https://devblogs.microsoft.com/xamarin/glidex-fast-images-android/" TargetMode="External"/><Relationship Id="rId1" Type="http://schemas.openxmlformats.org/officeDocument/2006/relationships/slideLayout" Target="../slideLayouts/slideLayout3.xml"/><Relationship Id="rId6" Type="http://schemas.openxmlformats.org/officeDocument/2006/relationships/hyperlink" Target="https://github.com/luberda-molinet/FFImageLoading" TargetMode="External"/><Relationship Id="rId5" Type="http://schemas.openxmlformats.org/officeDocument/2006/relationships/hyperlink" Target="https://www.sharpnado.com/xamarin-forms-nuke/" TargetMode="External"/><Relationship Id="rId4" Type="http://schemas.openxmlformats.org/officeDocument/2006/relationships/hyperlink" Target="https://docs.microsoft.com/en-us/xamarin/android/app-fundamentals/resources-in-android/alternate-resources?tabs=window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36.gif"/><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9.gif"/></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nuget/consume-packages/migrate-packages-config-to-package-reference" TargetMode="External"/><Relationship Id="rId2" Type="http://schemas.openxmlformats.org/officeDocument/2006/relationships/hyperlink" Target="http://jonathanpeppers.com/Blog/xamarin-forms-performance-on-android"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8" Type="http://schemas.openxmlformats.org/officeDocument/2006/relationships/hyperlink" Target="https://devblogs.microsoft.com/xamarin/optimize-xamarin-android-builds/" TargetMode="External"/><Relationship Id="rId3" Type="http://schemas.openxmlformats.org/officeDocument/2006/relationships/hyperlink" Target="https://montemagno.com/optimizing-xamarin-apps-libraries-with-the-linker/" TargetMode="External"/><Relationship Id="rId7" Type="http://schemas.openxmlformats.org/officeDocument/2006/relationships/hyperlink" Target="http://jonathanpeppers.com/Blog/xamarin-forms-performance-on-android" TargetMode="External"/><Relationship Id="rId2" Type="http://schemas.openxmlformats.org/officeDocument/2006/relationships/hyperlink" Target="https://montemagno.com/investing-time-in-the-xamarin-linker-for-smaller-app-sizes/" TargetMode="External"/><Relationship Id="rId1" Type="http://schemas.openxmlformats.org/officeDocument/2006/relationships/slideLayout" Target="../slideLayouts/slideLayout3.xml"/><Relationship Id="rId6" Type="http://schemas.openxmlformats.org/officeDocument/2006/relationships/hyperlink" Target="https://www.jon-douglas.com/2017/04/13/linker-bitdiffer/" TargetMode="External"/><Relationship Id="rId5" Type="http://schemas.openxmlformats.org/officeDocument/2006/relationships/hyperlink" Target="https://docs.microsoft.com/en-us/xamarin/ios/deploy-test/linker?tabs=windows" TargetMode="External"/><Relationship Id="rId10" Type="http://schemas.openxmlformats.org/officeDocument/2006/relationships/hyperlink" Target="https://channel9.msdn.com/Shows/XamarinShow/Android-App-Bundles-101--The-Xamarin-Show" TargetMode="External"/><Relationship Id="rId4" Type="http://schemas.openxmlformats.org/officeDocument/2006/relationships/hyperlink" Target="https://docs.microsoft.com/en-us/xamarin/android/deploy-test/linker" TargetMode="External"/><Relationship Id="rId9" Type="http://schemas.openxmlformats.org/officeDocument/2006/relationships/hyperlink" Target="https://devblogs.microsoft.com/xamarin/android-app-bundl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s://devblogs.microsoft.com/xamarin/tabs-and-triggers/" TargetMode="External"/><Relationship Id="rId2" Type="http://schemas.openxmlformats.org/officeDocument/2006/relationships/hyperlink" Target="https://docs.microsoft.com/en-us/xamarin/xamarin-forms/deploy-test/performance#choose-the-correct-layout" TargetMode="External"/><Relationship Id="rId1" Type="http://schemas.openxmlformats.org/officeDocument/2006/relationships/slideLayout" Target="../slideLayouts/slideLayout3.xml"/><Relationship Id="rId5" Type="http://schemas.openxmlformats.org/officeDocument/2006/relationships/hyperlink" Target="https://github.com/xamcat/xam-twitch" TargetMode="External"/><Relationship Id="rId4" Type="http://schemas.openxmlformats.org/officeDocument/2006/relationships/hyperlink" Target="https://montemagno.com/dynamically-changing-xamarin-forms-tab-icons-when-selec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RZvdql3Ev0E" TargetMode="External"/><Relationship Id="rId2" Type="http://schemas.openxmlformats.org/officeDocument/2006/relationships/hyperlink" Target="https://docs.microsoft.com/en-us/xamarin/xamarin-forms/deploy-test/performance" TargetMode="Externa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apple.com/documentation/uikit/app_and_environment/responding_to_the_launch_of_your_app?language=objc"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docs.microsoft.com/en-us/xamarin/xamarin-forms/user-interface/splashscreen"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icrosoft/SmartHotel360"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A737F-0ACC-4343-8357-6E4C31CE9888}"/>
              </a:ext>
            </a:extLst>
          </p:cNvPr>
          <p:cNvSpPr>
            <a:spLocks noGrp="1"/>
          </p:cNvSpPr>
          <p:nvPr>
            <p:ph type="title"/>
          </p:nvPr>
        </p:nvSpPr>
        <p:spPr/>
        <p:txBody>
          <a:bodyPr/>
          <a:lstStyle/>
          <a:p>
            <a:r>
              <a:rPr lang="en-US" sz="7050" dirty="0">
                <a:cs typeface="Segoe UI"/>
              </a:rPr>
              <a:t>Other Gotchas</a:t>
            </a:r>
            <a:endParaRPr lang="en-US" dirty="0"/>
          </a:p>
        </p:txBody>
      </p:sp>
    </p:spTree>
    <p:extLst>
      <p:ext uri="{BB962C8B-B14F-4D97-AF65-F5344CB8AC3E}">
        <p14:creationId xmlns:p14="http://schemas.microsoft.com/office/powerpoint/2010/main" val="3370200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F40AA5-4EEB-49A8-8DB2-E65DC80A92BD}"/>
              </a:ext>
            </a:extLst>
          </p:cNvPr>
          <p:cNvSpPr>
            <a:spLocks noGrp="1"/>
          </p:cNvSpPr>
          <p:nvPr>
            <p:ph type="body" sz="quarter" idx="10"/>
          </p:nvPr>
        </p:nvSpPr>
        <p:spPr>
          <a:xfrm>
            <a:off x="269239" y="1189177"/>
            <a:ext cx="11653524" cy="3681008"/>
          </a:xfrm>
        </p:spPr>
        <p:txBody>
          <a:bodyPr/>
          <a:lstStyle/>
          <a:p>
            <a:r>
              <a:rPr lang="en-US" sz="3200" dirty="0"/>
              <a:t>Executing operations consecutively when it is possible to do so concurrently</a:t>
            </a:r>
          </a:p>
          <a:p>
            <a:r>
              <a:rPr lang="en-US" sz="3200" dirty="0"/>
              <a:t>Unnecessarily waiting for all Tasks to complete before processing results </a:t>
            </a:r>
          </a:p>
          <a:p>
            <a:r>
              <a:rPr lang="en-US" sz="3200" dirty="0"/>
              <a:t>Don’t use </a:t>
            </a:r>
            <a:r>
              <a:rPr lang="en-US" sz="3200" dirty="0" err="1"/>
              <a:t>Task.Run</a:t>
            </a:r>
            <a:r>
              <a:rPr lang="en-US" sz="3200" dirty="0"/>
              <a:t> inside a loop </a:t>
            </a:r>
          </a:p>
          <a:p>
            <a:r>
              <a:rPr lang="en-US" sz="3200" dirty="0"/>
              <a:t>Not using cancellation tokens </a:t>
            </a:r>
          </a:p>
          <a:p>
            <a:pPr marL="0" indent="0">
              <a:buNone/>
            </a:pPr>
            <a:r>
              <a:rPr lang="en-US" sz="3200" dirty="0"/>
              <a:t> </a:t>
            </a:r>
          </a:p>
        </p:txBody>
      </p:sp>
      <p:sp>
        <p:nvSpPr>
          <p:cNvPr id="3" name="Title 2">
            <a:extLst>
              <a:ext uri="{FF2B5EF4-FFF2-40B4-BE49-F238E27FC236}">
                <a16:creationId xmlns:a16="http://schemas.microsoft.com/office/drawing/2014/main" id="{B4FEF370-D046-446D-BAEC-4400E8E2706B}"/>
              </a:ext>
            </a:extLst>
          </p:cNvPr>
          <p:cNvSpPr>
            <a:spLocks noGrp="1"/>
          </p:cNvSpPr>
          <p:nvPr>
            <p:ph type="title"/>
          </p:nvPr>
        </p:nvSpPr>
        <p:spPr/>
        <p:txBody>
          <a:bodyPr/>
          <a:lstStyle/>
          <a:p>
            <a:r>
              <a:rPr lang="en-US" sz="4700" dirty="0">
                <a:cs typeface="Segoe UI"/>
              </a:rPr>
              <a:t>Use Async/Await with Best Practices</a:t>
            </a:r>
            <a:endParaRPr lang="en-US" dirty="0">
              <a:cs typeface="Segoe UI"/>
            </a:endParaRPr>
          </a:p>
        </p:txBody>
      </p:sp>
      <p:pic>
        <p:nvPicPr>
          <p:cNvPr id="5" name="Picture 4">
            <a:extLst>
              <a:ext uri="{FF2B5EF4-FFF2-40B4-BE49-F238E27FC236}">
                <a16:creationId xmlns:a16="http://schemas.microsoft.com/office/drawing/2014/main" id="{84BF1497-C1FD-4A1C-8175-95B62A5F1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3685" y="2777356"/>
            <a:ext cx="3921761" cy="3921761"/>
          </a:xfrm>
          <a:prstGeom prst="rect">
            <a:avLst/>
          </a:prstGeom>
        </p:spPr>
      </p:pic>
    </p:spTree>
    <p:extLst>
      <p:ext uri="{BB962C8B-B14F-4D97-AF65-F5344CB8AC3E}">
        <p14:creationId xmlns:p14="http://schemas.microsoft.com/office/powerpoint/2010/main" val="280657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176C4-A4BC-4B7A-BAB6-79A17ACE0150}"/>
              </a:ext>
            </a:extLst>
          </p:cNvPr>
          <p:cNvSpPr>
            <a:spLocks noGrp="1"/>
          </p:cNvSpPr>
          <p:nvPr>
            <p:ph type="title"/>
          </p:nvPr>
        </p:nvSpPr>
        <p:spPr/>
        <p:txBody>
          <a:bodyPr/>
          <a:lstStyle/>
          <a:p>
            <a:r>
              <a:rPr lang="en-US" sz="4800" dirty="0"/>
              <a:t>Consecutive vs Concurrent Operations</a:t>
            </a:r>
          </a:p>
        </p:txBody>
      </p:sp>
      <p:graphicFrame>
        <p:nvGraphicFramePr>
          <p:cNvPr id="4" name="Table 4">
            <a:extLst>
              <a:ext uri="{FF2B5EF4-FFF2-40B4-BE49-F238E27FC236}">
                <a16:creationId xmlns:a16="http://schemas.microsoft.com/office/drawing/2014/main" id="{DA9E4A9E-20ED-4441-9D3D-A2CDB833A531}"/>
              </a:ext>
            </a:extLst>
          </p:cNvPr>
          <p:cNvGraphicFramePr>
            <a:graphicFrameLocks noGrp="1"/>
          </p:cNvGraphicFramePr>
          <p:nvPr>
            <p:extLst>
              <p:ext uri="{D42A27DB-BD31-4B8C-83A1-F6EECF244321}">
                <p14:modId xmlns:p14="http://schemas.microsoft.com/office/powerpoint/2010/main" val="455367211"/>
              </p:ext>
            </p:extLst>
          </p:nvPr>
        </p:nvGraphicFramePr>
        <p:xfrm>
          <a:off x="269242" y="1590147"/>
          <a:ext cx="11655838" cy="377211"/>
        </p:xfrm>
        <a:graphic>
          <a:graphicData uri="http://schemas.openxmlformats.org/drawingml/2006/table">
            <a:tbl>
              <a:tblPr firstRow="1" bandRow="1">
                <a:tableStyleId>{306799F8-075E-4A3A-A7F6-7FBC6576F1A4}</a:tableStyleId>
              </a:tblPr>
              <a:tblGrid>
                <a:gridCol w="5827919">
                  <a:extLst>
                    <a:ext uri="{9D8B030D-6E8A-4147-A177-3AD203B41FA5}">
                      <a16:colId xmlns:a16="http://schemas.microsoft.com/office/drawing/2014/main" val="4125700360"/>
                    </a:ext>
                  </a:extLst>
                </a:gridCol>
                <a:gridCol w="5827919">
                  <a:extLst>
                    <a:ext uri="{9D8B030D-6E8A-4147-A177-3AD203B41FA5}">
                      <a16:colId xmlns:a16="http://schemas.microsoft.com/office/drawing/2014/main" val="1784648221"/>
                    </a:ext>
                  </a:extLst>
                </a:gridCol>
              </a:tblGrid>
              <a:tr h="377211">
                <a:tc>
                  <a:txBody>
                    <a:bodyPr/>
                    <a:lstStyle/>
                    <a:p>
                      <a:pPr algn="ctr"/>
                      <a:r>
                        <a:rPr lang="en-US" dirty="0"/>
                        <a:t>Okay Code</a:t>
                      </a:r>
                    </a:p>
                  </a:txBody>
                  <a:tcPr/>
                </a:tc>
                <a:tc>
                  <a:txBody>
                    <a:bodyPr/>
                    <a:lstStyle/>
                    <a:p>
                      <a:pPr algn="ctr"/>
                      <a:r>
                        <a:rPr lang="en-US" dirty="0"/>
                        <a:t>Better Code</a:t>
                      </a:r>
                    </a:p>
                  </a:txBody>
                  <a:tcPr/>
                </a:tc>
                <a:extLst>
                  <a:ext uri="{0D108BD9-81ED-4DB2-BD59-A6C34878D82A}">
                    <a16:rowId xmlns:a16="http://schemas.microsoft.com/office/drawing/2014/main" val="1860691407"/>
                  </a:ext>
                </a:extLst>
              </a:tr>
            </a:tbl>
          </a:graphicData>
        </a:graphic>
      </p:graphicFrame>
      <p:pic>
        <p:nvPicPr>
          <p:cNvPr id="5" name="Picture 4">
            <a:extLst>
              <a:ext uri="{FF2B5EF4-FFF2-40B4-BE49-F238E27FC236}">
                <a16:creationId xmlns:a16="http://schemas.microsoft.com/office/drawing/2014/main" id="{79C64C7D-C8BE-4159-9F50-3F7CDA79BAAD}"/>
              </a:ext>
            </a:extLst>
          </p:cNvPr>
          <p:cNvPicPr>
            <a:picLocks noChangeAspect="1"/>
          </p:cNvPicPr>
          <p:nvPr/>
        </p:nvPicPr>
        <p:blipFill>
          <a:blip r:embed="rId3"/>
          <a:stretch>
            <a:fillRect/>
          </a:stretch>
        </p:blipFill>
        <p:spPr>
          <a:xfrm>
            <a:off x="425149" y="2123892"/>
            <a:ext cx="5670851" cy="2814879"/>
          </a:xfrm>
          <a:prstGeom prst="rect">
            <a:avLst/>
          </a:prstGeom>
        </p:spPr>
      </p:pic>
      <p:pic>
        <p:nvPicPr>
          <p:cNvPr id="7" name="Picture 6">
            <a:extLst>
              <a:ext uri="{FF2B5EF4-FFF2-40B4-BE49-F238E27FC236}">
                <a16:creationId xmlns:a16="http://schemas.microsoft.com/office/drawing/2014/main" id="{04F4C5DE-00C1-4D83-A71B-AD3DEA6FCCD3}"/>
              </a:ext>
            </a:extLst>
          </p:cNvPr>
          <p:cNvPicPr>
            <a:picLocks noChangeAspect="1"/>
          </p:cNvPicPr>
          <p:nvPr/>
        </p:nvPicPr>
        <p:blipFill>
          <a:blip r:embed="rId4"/>
          <a:stretch>
            <a:fillRect/>
          </a:stretch>
        </p:blipFill>
        <p:spPr>
          <a:xfrm>
            <a:off x="6096000" y="2123893"/>
            <a:ext cx="5736387" cy="1937968"/>
          </a:xfrm>
          <a:prstGeom prst="rect">
            <a:avLst/>
          </a:prstGeom>
        </p:spPr>
      </p:pic>
    </p:spTree>
    <p:extLst>
      <p:ext uri="{BB962C8B-B14F-4D97-AF65-F5344CB8AC3E}">
        <p14:creationId xmlns:p14="http://schemas.microsoft.com/office/powerpoint/2010/main" val="4241532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176C4-A4BC-4B7A-BAB6-79A17ACE0150}"/>
              </a:ext>
            </a:extLst>
          </p:cNvPr>
          <p:cNvSpPr>
            <a:spLocks noGrp="1"/>
          </p:cNvSpPr>
          <p:nvPr>
            <p:ph type="title"/>
          </p:nvPr>
        </p:nvSpPr>
        <p:spPr/>
        <p:txBody>
          <a:bodyPr/>
          <a:lstStyle/>
          <a:p>
            <a:r>
              <a:rPr lang="en-US" sz="4800" dirty="0"/>
              <a:t>Efficiently process </a:t>
            </a:r>
            <a:r>
              <a:rPr lang="en-US" sz="4800" dirty="0" err="1"/>
              <a:t>Aysnc</a:t>
            </a:r>
            <a:r>
              <a:rPr lang="en-US" sz="4800" dirty="0"/>
              <a:t> Operations</a:t>
            </a:r>
          </a:p>
        </p:txBody>
      </p:sp>
      <p:graphicFrame>
        <p:nvGraphicFramePr>
          <p:cNvPr id="4" name="Table 4">
            <a:extLst>
              <a:ext uri="{FF2B5EF4-FFF2-40B4-BE49-F238E27FC236}">
                <a16:creationId xmlns:a16="http://schemas.microsoft.com/office/drawing/2014/main" id="{DA9E4A9E-20ED-4441-9D3D-A2CDB833A531}"/>
              </a:ext>
            </a:extLst>
          </p:cNvPr>
          <p:cNvGraphicFramePr>
            <a:graphicFrameLocks noGrp="1"/>
          </p:cNvGraphicFramePr>
          <p:nvPr/>
        </p:nvGraphicFramePr>
        <p:xfrm>
          <a:off x="269242" y="1590147"/>
          <a:ext cx="11655838" cy="377211"/>
        </p:xfrm>
        <a:graphic>
          <a:graphicData uri="http://schemas.openxmlformats.org/drawingml/2006/table">
            <a:tbl>
              <a:tblPr firstRow="1" bandRow="1">
                <a:tableStyleId>{306799F8-075E-4A3A-A7F6-7FBC6576F1A4}</a:tableStyleId>
              </a:tblPr>
              <a:tblGrid>
                <a:gridCol w="5827919">
                  <a:extLst>
                    <a:ext uri="{9D8B030D-6E8A-4147-A177-3AD203B41FA5}">
                      <a16:colId xmlns:a16="http://schemas.microsoft.com/office/drawing/2014/main" val="4125700360"/>
                    </a:ext>
                  </a:extLst>
                </a:gridCol>
                <a:gridCol w="5827919">
                  <a:extLst>
                    <a:ext uri="{9D8B030D-6E8A-4147-A177-3AD203B41FA5}">
                      <a16:colId xmlns:a16="http://schemas.microsoft.com/office/drawing/2014/main" val="1784648221"/>
                    </a:ext>
                  </a:extLst>
                </a:gridCol>
              </a:tblGrid>
              <a:tr h="377211">
                <a:tc>
                  <a:txBody>
                    <a:bodyPr/>
                    <a:lstStyle/>
                    <a:p>
                      <a:pPr algn="ctr"/>
                      <a:r>
                        <a:rPr lang="en-US" dirty="0"/>
                        <a:t>Okay Code</a:t>
                      </a:r>
                    </a:p>
                  </a:txBody>
                  <a:tcPr/>
                </a:tc>
                <a:tc>
                  <a:txBody>
                    <a:bodyPr/>
                    <a:lstStyle/>
                    <a:p>
                      <a:pPr algn="ctr"/>
                      <a:r>
                        <a:rPr lang="en-US" dirty="0"/>
                        <a:t>Better Code</a:t>
                      </a:r>
                    </a:p>
                  </a:txBody>
                  <a:tcPr/>
                </a:tc>
                <a:extLst>
                  <a:ext uri="{0D108BD9-81ED-4DB2-BD59-A6C34878D82A}">
                    <a16:rowId xmlns:a16="http://schemas.microsoft.com/office/drawing/2014/main" val="1860691407"/>
                  </a:ext>
                </a:extLst>
              </a:tr>
            </a:tbl>
          </a:graphicData>
        </a:graphic>
      </p:graphicFrame>
      <p:pic>
        <p:nvPicPr>
          <p:cNvPr id="6" name="Picture 5">
            <a:extLst>
              <a:ext uri="{FF2B5EF4-FFF2-40B4-BE49-F238E27FC236}">
                <a16:creationId xmlns:a16="http://schemas.microsoft.com/office/drawing/2014/main" id="{CAA1BB96-1878-413B-BBCB-453721A65293}"/>
              </a:ext>
            </a:extLst>
          </p:cNvPr>
          <p:cNvPicPr>
            <a:picLocks noChangeAspect="1"/>
          </p:cNvPicPr>
          <p:nvPr/>
        </p:nvPicPr>
        <p:blipFill>
          <a:blip r:embed="rId3"/>
          <a:stretch>
            <a:fillRect/>
          </a:stretch>
        </p:blipFill>
        <p:spPr>
          <a:xfrm>
            <a:off x="269240" y="2123893"/>
            <a:ext cx="5821496" cy="2544360"/>
          </a:xfrm>
          <a:prstGeom prst="rect">
            <a:avLst/>
          </a:prstGeom>
        </p:spPr>
      </p:pic>
      <p:pic>
        <p:nvPicPr>
          <p:cNvPr id="11" name="Picture 10">
            <a:extLst>
              <a:ext uri="{FF2B5EF4-FFF2-40B4-BE49-F238E27FC236}">
                <a16:creationId xmlns:a16="http://schemas.microsoft.com/office/drawing/2014/main" id="{CA6990F0-E34A-46E6-8BC2-DC06FEEDB7BA}"/>
              </a:ext>
            </a:extLst>
          </p:cNvPr>
          <p:cNvPicPr>
            <a:picLocks noChangeAspect="1"/>
          </p:cNvPicPr>
          <p:nvPr/>
        </p:nvPicPr>
        <p:blipFill>
          <a:blip r:embed="rId4"/>
          <a:stretch>
            <a:fillRect/>
          </a:stretch>
        </p:blipFill>
        <p:spPr>
          <a:xfrm>
            <a:off x="6090736" y="2123893"/>
            <a:ext cx="5832024" cy="3337274"/>
          </a:xfrm>
          <a:prstGeom prst="rect">
            <a:avLst/>
          </a:prstGeom>
        </p:spPr>
      </p:pic>
    </p:spTree>
    <p:extLst>
      <p:ext uri="{BB962C8B-B14F-4D97-AF65-F5344CB8AC3E}">
        <p14:creationId xmlns:p14="http://schemas.microsoft.com/office/powerpoint/2010/main" val="2228679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6109B4-275D-4F15-9567-514BB81203EE}"/>
              </a:ext>
            </a:extLst>
          </p:cNvPr>
          <p:cNvSpPr>
            <a:spLocks noGrp="1"/>
          </p:cNvSpPr>
          <p:nvPr>
            <p:ph type="body" sz="quarter" idx="10"/>
          </p:nvPr>
        </p:nvSpPr>
        <p:spPr>
          <a:xfrm>
            <a:off x="269239" y="1189177"/>
            <a:ext cx="11653523" cy="3454279"/>
          </a:xfrm>
        </p:spPr>
        <p:txBody>
          <a:bodyPr/>
          <a:lstStyle/>
          <a:p>
            <a:pPr marL="76198" indent="0">
              <a:buNone/>
            </a:pPr>
            <a:r>
              <a:rPr lang="en-US" dirty="0" err="1">
                <a:latin typeface="Consolas" charset="0"/>
                <a:ea typeface="Consolas" charset="0"/>
                <a:cs typeface="Consolas" charset="0"/>
              </a:rPr>
              <a:t>CancellationTokenSource</a:t>
            </a:r>
            <a:endParaRPr lang="en-US" sz="3467" dirty="0"/>
          </a:p>
          <a:p>
            <a:pPr lvl="1"/>
            <a:r>
              <a:rPr lang="en-US" sz="2933" dirty="0">
                <a:latin typeface="Calibri Light"/>
              </a:rPr>
              <a:t>Creates cancellation tokens and sends cancellation requests to all copies of that token</a:t>
            </a:r>
          </a:p>
          <a:p>
            <a:pPr marL="76198" indent="0">
              <a:buNone/>
            </a:pPr>
            <a:r>
              <a:rPr lang="en-US" dirty="0" err="1">
                <a:latin typeface="Consolas" charset="0"/>
                <a:ea typeface="Consolas" charset="0"/>
                <a:cs typeface="Consolas" charset="0"/>
              </a:rPr>
              <a:t>CancellationToken</a:t>
            </a:r>
            <a:endParaRPr lang="en-US" sz="3467" dirty="0"/>
          </a:p>
          <a:p>
            <a:pPr lvl="1"/>
            <a:r>
              <a:rPr lang="en-US" sz="2933" dirty="0">
                <a:latin typeface="Calibri Light"/>
              </a:rPr>
              <a:t>Used by listeners to monitor current token state</a:t>
            </a:r>
          </a:p>
          <a:p>
            <a:endParaRPr lang="en-US" dirty="0"/>
          </a:p>
        </p:txBody>
      </p:sp>
      <p:sp>
        <p:nvSpPr>
          <p:cNvPr id="3" name="Title 2">
            <a:extLst>
              <a:ext uri="{FF2B5EF4-FFF2-40B4-BE49-F238E27FC236}">
                <a16:creationId xmlns:a16="http://schemas.microsoft.com/office/drawing/2014/main" id="{D996B629-93FC-4E1D-B15B-B747BE3B484E}"/>
              </a:ext>
            </a:extLst>
          </p:cNvPr>
          <p:cNvSpPr>
            <a:spLocks noGrp="1"/>
          </p:cNvSpPr>
          <p:nvPr>
            <p:ph type="title"/>
          </p:nvPr>
        </p:nvSpPr>
        <p:spPr/>
        <p:txBody>
          <a:bodyPr/>
          <a:lstStyle/>
          <a:p>
            <a:r>
              <a:rPr lang="en-US" dirty="0"/>
              <a:t>Task Cancellation</a:t>
            </a:r>
          </a:p>
        </p:txBody>
      </p:sp>
      <p:sp>
        <p:nvSpPr>
          <p:cNvPr id="5" name="Rectangle 4">
            <a:extLst>
              <a:ext uri="{FF2B5EF4-FFF2-40B4-BE49-F238E27FC236}">
                <a16:creationId xmlns:a16="http://schemas.microsoft.com/office/drawing/2014/main" id="{26972139-D66F-442E-9644-D5D44575AA91}"/>
              </a:ext>
            </a:extLst>
          </p:cNvPr>
          <p:cNvSpPr/>
          <p:nvPr/>
        </p:nvSpPr>
        <p:spPr>
          <a:xfrm>
            <a:off x="944506" y="3951855"/>
            <a:ext cx="9298433" cy="2677656"/>
          </a:xfrm>
          <a:prstGeom prst="rect">
            <a:avLst/>
          </a:prstGeom>
          <a:solidFill>
            <a:schemeClr val="bg1"/>
          </a:solidFill>
          <a:ln>
            <a:solidFill>
              <a:schemeClr val="bg2">
                <a:lumMod val="90000"/>
              </a:schemeClr>
            </a:solidFill>
          </a:ln>
        </p:spPr>
        <p:txBody>
          <a:bodyPr wrap="square">
            <a:spAutoFit/>
          </a:bodyPr>
          <a:lstStyle/>
          <a:p>
            <a:r>
              <a:rPr lang="en-US" sz="2400" dirty="0">
                <a:solidFill>
                  <a:srgbClr val="0432FF"/>
                </a:solidFill>
                <a:latin typeface="Consolas" charset="0"/>
              </a:rPr>
              <a:t>var</a:t>
            </a:r>
            <a:r>
              <a:rPr lang="is-IS" sz="2400" dirty="0">
                <a:solidFill>
                  <a:srgbClr val="000000"/>
                </a:solidFill>
                <a:latin typeface="Consolas" charset="0"/>
              </a:rPr>
              <a:t> </a:t>
            </a:r>
            <a:r>
              <a:rPr lang="en-US" sz="2400" dirty="0" err="1">
                <a:solidFill>
                  <a:srgbClr val="000000"/>
                </a:solidFill>
                <a:latin typeface="Consolas" charset="0"/>
              </a:rPr>
              <a:t>cts</a:t>
            </a:r>
            <a:r>
              <a:rPr lang="is-IS" sz="2400" dirty="0">
                <a:solidFill>
                  <a:srgbClr val="000000"/>
                </a:solidFill>
                <a:latin typeface="Consolas" charset="0"/>
              </a:rPr>
              <a:t> = </a:t>
            </a:r>
            <a:r>
              <a:rPr lang="en-US" sz="2400" dirty="0">
                <a:solidFill>
                  <a:srgbClr val="000000"/>
                </a:solidFill>
                <a:latin typeface="Consolas" charset="0"/>
              </a:rPr>
              <a:t>new </a:t>
            </a:r>
            <a:r>
              <a:rPr lang="en-US" sz="2400" dirty="0" err="1">
                <a:solidFill>
                  <a:srgbClr val="2B8FAF"/>
                </a:solidFill>
                <a:latin typeface="Consolas" charset="0"/>
              </a:rPr>
              <a:t>CancellationTokenSource</a:t>
            </a:r>
            <a:r>
              <a:rPr lang="en-US" sz="2400" dirty="0">
                <a:solidFill>
                  <a:srgbClr val="000000"/>
                </a:solidFill>
                <a:latin typeface="Consolas" charset="0"/>
              </a:rPr>
              <a:t>()</a:t>
            </a:r>
            <a:r>
              <a:rPr lang="is-IS" sz="2400" dirty="0">
                <a:solidFill>
                  <a:srgbClr val="000000"/>
                </a:solidFill>
                <a:latin typeface="Consolas" charset="0"/>
              </a:rPr>
              <a:t>;</a:t>
            </a:r>
            <a:endParaRPr lang="en-US" sz="2400" dirty="0">
              <a:solidFill>
                <a:srgbClr val="000000"/>
              </a:solidFill>
              <a:latin typeface="Consolas" charset="0"/>
            </a:endParaRPr>
          </a:p>
          <a:p>
            <a:r>
              <a:rPr lang="en-US" sz="2400" dirty="0">
                <a:solidFill>
                  <a:srgbClr val="0432FF"/>
                </a:solidFill>
                <a:latin typeface="Consolas" charset="0"/>
              </a:rPr>
              <a:t>var</a:t>
            </a:r>
            <a:r>
              <a:rPr lang="is-IS" sz="2400" dirty="0">
                <a:solidFill>
                  <a:srgbClr val="000000"/>
                </a:solidFill>
                <a:latin typeface="Consolas" charset="0"/>
              </a:rPr>
              <a:t> </a:t>
            </a:r>
            <a:r>
              <a:rPr lang="en-US" sz="2400" dirty="0">
                <a:solidFill>
                  <a:srgbClr val="000000"/>
                </a:solidFill>
                <a:latin typeface="Consolas" charset="0"/>
              </a:rPr>
              <a:t>token</a:t>
            </a:r>
            <a:r>
              <a:rPr lang="is-IS" sz="2400" dirty="0">
                <a:solidFill>
                  <a:srgbClr val="000000"/>
                </a:solidFill>
                <a:latin typeface="Consolas" charset="0"/>
              </a:rPr>
              <a:t> = </a:t>
            </a:r>
            <a:r>
              <a:rPr lang="en-US" sz="2400" dirty="0" err="1">
                <a:solidFill>
                  <a:srgbClr val="000000"/>
                </a:solidFill>
                <a:latin typeface="Consolas" charset="0"/>
              </a:rPr>
              <a:t>cts.Token</a:t>
            </a:r>
            <a:r>
              <a:rPr lang="is-IS" sz="2400" dirty="0">
                <a:solidFill>
                  <a:srgbClr val="000000"/>
                </a:solidFill>
                <a:latin typeface="Consolas" charset="0"/>
              </a:rPr>
              <a:t>;</a:t>
            </a:r>
            <a:endParaRPr lang="en-US" sz="2400" dirty="0">
              <a:solidFill>
                <a:srgbClr val="000000"/>
              </a:solidFill>
              <a:latin typeface="Consolas" charset="0"/>
            </a:endParaRPr>
          </a:p>
          <a:p>
            <a:endParaRPr lang="en-US" sz="2400" dirty="0">
              <a:solidFill>
                <a:srgbClr val="000000"/>
              </a:solidFill>
              <a:latin typeface="Consolas" charset="0"/>
            </a:endParaRPr>
          </a:p>
          <a:p>
            <a:r>
              <a:rPr lang="en-US" sz="2400" dirty="0" err="1">
                <a:solidFill>
                  <a:srgbClr val="2B91AF"/>
                </a:solidFill>
                <a:latin typeface="Consolas" panose="020B0609020204030204" pitchFamily="49" charset="0"/>
              </a:rPr>
              <a:t>Task</a:t>
            </a:r>
            <a:r>
              <a:rPr lang="en-US" sz="2400" dirty="0" err="1">
                <a:solidFill>
                  <a:srgbClr val="000000"/>
                </a:solidFill>
                <a:latin typeface="Consolas" panose="020B0609020204030204" pitchFamily="49" charset="0"/>
              </a:rPr>
              <a:t>.Run</a:t>
            </a:r>
            <a:r>
              <a:rPr lang="en-US" sz="2400" dirty="0">
                <a:solidFill>
                  <a:srgbClr val="000000"/>
                </a:solidFill>
                <a:latin typeface="Consolas" panose="020B0609020204030204" pitchFamily="49" charset="0"/>
              </a:rPr>
              <a:t>(async () =&gt; await </a:t>
            </a:r>
            <a:r>
              <a:rPr lang="en-US" sz="2400" dirty="0" err="1">
                <a:solidFill>
                  <a:srgbClr val="000000"/>
                </a:solidFill>
                <a:latin typeface="Consolas" panose="020B0609020204030204" pitchFamily="49" charset="0"/>
              </a:rPr>
              <a:t>someLongRunningAction</a:t>
            </a:r>
            <a:r>
              <a:rPr lang="en-US" sz="2400" dirty="0">
                <a:solidFill>
                  <a:srgbClr val="000000"/>
                </a:solidFill>
                <a:latin typeface="Consolas" panose="020B0609020204030204" pitchFamily="49" charset="0"/>
              </a:rPr>
              <a:t>(), token);</a:t>
            </a:r>
          </a:p>
          <a:p>
            <a:endParaRPr lang="en-US" sz="2400" dirty="0">
              <a:solidFill>
                <a:srgbClr val="000000"/>
              </a:solidFill>
              <a:latin typeface="Consolas" panose="020B0609020204030204" pitchFamily="49" charset="0"/>
            </a:endParaRPr>
          </a:p>
          <a:p>
            <a:r>
              <a:rPr lang="en-US" sz="2400" dirty="0" err="1">
                <a:solidFill>
                  <a:srgbClr val="000000"/>
                </a:solidFill>
                <a:latin typeface="Consolas" panose="020B0609020204030204" pitchFamily="49" charset="0"/>
              </a:rPr>
              <a:t>cts.Cancel</a:t>
            </a:r>
            <a:r>
              <a:rPr lang="en-US" sz="2400" dirty="0">
                <a:solidFill>
                  <a:srgbClr val="000000"/>
                </a:solidFill>
                <a:latin typeface="Consolas" panose="020B0609020204030204" pitchFamily="49" charset="0"/>
              </a:rPr>
              <a:t>();</a:t>
            </a:r>
            <a:endParaRPr lang="en-US" sz="2400" dirty="0">
              <a:solidFill>
                <a:srgbClr val="000000"/>
              </a:solidFill>
              <a:latin typeface="Consolas" charset="0"/>
            </a:endParaRPr>
          </a:p>
        </p:txBody>
      </p:sp>
      <p:sp>
        <p:nvSpPr>
          <p:cNvPr id="6" name="Rectangular Callout 7">
            <a:extLst>
              <a:ext uri="{FF2B5EF4-FFF2-40B4-BE49-F238E27FC236}">
                <a16:creationId xmlns:a16="http://schemas.microsoft.com/office/drawing/2014/main" id="{F28B2ADA-FCE4-429D-AC84-2CEB719F5B0F}"/>
              </a:ext>
            </a:extLst>
          </p:cNvPr>
          <p:cNvSpPr/>
          <p:nvPr/>
        </p:nvSpPr>
        <p:spPr>
          <a:xfrm>
            <a:off x="9655496" y="4296913"/>
            <a:ext cx="2390056" cy="1854439"/>
          </a:xfrm>
          <a:prstGeom prst="wedgeRectCallout">
            <a:avLst>
              <a:gd name="adj1" fmla="val -49710"/>
              <a:gd name="adj2" fmla="val 212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Calibri Light" panose="020F0302020204030204" pitchFamily="34" charset="0"/>
                <a:cs typeface="Calibri Light" panose="020F0302020204030204" pitchFamily="34" charset="0"/>
              </a:rPr>
              <a:t>Careful: This task may still run!</a:t>
            </a:r>
          </a:p>
        </p:txBody>
      </p:sp>
    </p:spTree>
    <p:extLst>
      <p:ext uri="{BB962C8B-B14F-4D97-AF65-F5344CB8AC3E}">
        <p14:creationId xmlns:p14="http://schemas.microsoft.com/office/powerpoint/2010/main" val="2718798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C26DA-CC02-409D-91B5-81F351664D0B}"/>
              </a:ext>
            </a:extLst>
          </p:cNvPr>
          <p:cNvSpPr>
            <a:spLocks noGrp="1"/>
          </p:cNvSpPr>
          <p:nvPr>
            <p:ph type="title"/>
          </p:nvPr>
        </p:nvSpPr>
        <p:spPr/>
        <p:txBody>
          <a:bodyPr/>
          <a:lstStyle/>
          <a:p>
            <a:r>
              <a:rPr lang="en-US" dirty="0"/>
              <a:t>Ensuring task cancellation</a:t>
            </a:r>
          </a:p>
        </p:txBody>
      </p:sp>
      <p:sp>
        <p:nvSpPr>
          <p:cNvPr id="3" name="Text Placeholder 2">
            <a:extLst>
              <a:ext uri="{FF2B5EF4-FFF2-40B4-BE49-F238E27FC236}">
                <a16:creationId xmlns:a16="http://schemas.microsoft.com/office/drawing/2014/main" id="{163A0AAB-24C4-48EC-8C21-3A04FD5F7B36}"/>
              </a:ext>
            </a:extLst>
          </p:cNvPr>
          <p:cNvSpPr>
            <a:spLocks noGrp="1"/>
          </p:cNvSpPr>
          <p:nvPr>
            <p:ph type="body" sz="quarter" idx="10"/>
          </p:nvPr>
        </p:nvSpPr>
        <p:spPr/>
        <p:txBody>
          <a:bodyPr/>
          <a:lstStyle/>
          <a:p>
            <a:pPr marL="0" indent="0">
              <a:buNone/>
            </a:pPr>
            <a:r>
              <a:rPr lang="en-US" sz="3200" dirty="0"/>
              <a:t>Checking cancelled status is a manual process!</a:t>
            </a:r>
          </a:p>
          <a:p>
            <a:endParaRPr lang="en-US" sz="3200" dirty="0"/>
          </a:p>
        </p:txBody>
      </p:sp>
      <p:sp>
        <p:nvSpPr>
          <p:cNvPr id="5" name="Rectangle 4">
            <a:extLst>
              <a:ext uri="{FF2B5EF4-FFF2-40B4-BE49-F238E27FC236}">
                <a16:creationId xmlns:a16="http://schemas.microsoft.com/office/drawing/2014/main" id="{BBDC23B2-5B86-4F7A-8186-2BEC234C0111}"/>
              </a:ext>
            </a:extLst>
          </p:cNvPr>
          <p:cNvSpPr/>
          <p:nvPr/>
        </p:nvSpPr>
        <p:spPr>
          <a:xfrm>
            <a:off x="893706" y="2056686"/>
            <a:ext cx="9907572" cy="4154984"/>
          </a:xfrm>
          <a:prstGeom prst="rect">
            <a:avLst/>
          </a:prstGeom>
          <a:solidFill>
            <a:schemeClr val="bg1"/>
          </a:solidFill>
          <a:ln>
            <a:solidFill>
              <a:schemeClr val="bg2">
                <a:lumMod val="90000"/>
              </a:schemeClr>
            </a:solidFill>
          </a:ln>
        </p:spPr>
        <p:txBody>
          <a:bodyPr wrap="square">
            <a:spAutoFit/>
          </a:bodyPr>
          <a:lstStyle/>
          <a:p>
            <a:r>
              <a:rPr lang="en-US" sz="2400" dirty="0">
                <a:solidFill>
                  <a:srgbClr val="0432FF"/>
                </a:solidFill>
                <a:latin typeface="Consolas" charset="0"/>
              </a:rPr>
              <a:t>var</a:t>
            </a:r>
            <a:r>
              <a:rPr lang="is-IS" sz="2400" dirty="0">
                <a:solidFill>
                  <a:srgbClr val="000000"/>
                </a:solidFill>
                <a:latin typeface="Consolas" charset="0"/>
              </a:rPr>
              <a:t> </a:t>
            </a:r>
            <a:r>
              <a:rPr lang="en-US" sz="2400" dirty="0" err="1">
                <a:solidFill>
                  <a:srgbClr val="000000"/>
                </a:solidFill>
                <a:latin typeface="Consolas" charset="0"/>
              </a:rPr>
              <a:t>cts</a:t>
            </a:r>
            <a:r>
              <a:rPr lang="is-IS" sz="2400" dirty="0">
                <a:solidFill>
                  <a:srgbClr val="000000"/>
                </a:solidFill>
                <a:latin typeface="Consolas" charset="0"/>
              </a:rPr>
              <a:t> = </a:t>
            </a:r>
            <a:r>
              <a:rPr lang="en-US" sz="2400" dirty="0">
                <a:solidFill>
                  <a:srgbClr val="000000"/>
                </a:solidFill>
                <a:latin typeface="Consolas" charset="0"/>
              </a:rPr>
              <a:t>new </a:t>
            </a:r>
            <a:r>
              <a:rPr lang="en-US" sz="2400" dirty="0" err="1">
                <a:solidFill>
                  <a:srgbClr val="2B8FAF"/>
                </a:solidFill>
                <a:latin typeface="Consolas" charset="0"/>
              </a:rPr>
              <a:t>CancellationTokenSource</a:t>
            </a:r>
            <a:r>
              <a:rPr lang="en-US" sz="2400" dirty="0">
                <a:solidFill>
                  <a:srgbClr val="000000"/>
                </a:solidFill>
                <a:latin typeface="Consolas" charset="0"/>
              </a:rPr>
              <a:t>()</a:t>
            </a:r>
            <a:r>
              <a:rPr lang="is-IS" sz="2400" dirty="0">
                <a:solidFill>
                  <a:srgbClr val="000000"/>
                </a:solidFill>
                <a:latin typeface="Consolas" charset="0"/>
              </a:rPr>
              <a:t>;</a:t>
            </a:r>
            <a:endParaRPr lang="en-US" sz="2400" dirty="0">
              <a:solidFill>
                <a:srgbClr val="000000"/>
              </a:solidFill>
              <a:latin typeface="Consolas" charset="0"/>
            </a:endParaRPr>
          </a:p>
          <a:p>
            <a:r>
              <a:rPr lang="en-US" sz="2400" dirty="0">
                <a:solidFill>
                  <a:srgbClr val="0432FF"/>
                </a:solidFill>
                <a:latin typeface="Consolas" charset="0"/>
              </a:rPr>
              <a:t>var</a:t>
            </a:r>
            <a:r>
              <a:rPr lang="is-IS" sz="2400" dirty="0">
                <a:solidFill>
                  <a:srgbClr val="000000"/>
                </a:solidFill>
                <a:latin typeface="Consolas" charset="0"/>
              </a:rPr>
              <a:t> </a:t>
            </a:r>
            <a:r>
              <a:rPr lang="en-US" sz="2400" dirty="0">
                <a:solidFill>
                  <a:srgbClr val="000000"/>
                </a:solidFill>
                <a:latin typeface="Consolas" charset="0"/>
              </a:rPr>
              <a:t>token</a:t>
            </a:r>
            <a:r>
              <a:rPr lang="is-IS" sz="2400" dirty="0">
                <a:solidFill>
                  <a:srgbClr val="000000"/>
                </a:solidFill>
                <a:latin typeface="Consolas" charset="0"/>
              </a:rPr>
              <a:t> = </a:t>
            </a:r>
            <a:r>
              <a:rPr lang="en-US" sz="2400" dirty="0" err="1">
                <a:solidFill>
                  <a:srgbClr val="000000"/>
                </a:solidFill>
                <a:latin typeface="Consolas" charset="0"/>
              </a:rPr>
              <a:t>cts.Token</a:t>
            </a:r>
            <a:r>
              <a:rPr lang="is-IS" sz="2400" dirty="0">
                <a:solidFill>
                  <a:srgbClr val="000000"/>
                </a:solidFill>
                <a:latin typeface="Consolas" charset="0"/>
              </a:rPr>
              <a:t>;</a:t>
            </a:r>
            <a:endParaRPr lang="en-US" sz="2400" dirty="0">
              <a:solidFill>
                <a:srgbClr val="000000"/>
              </a:solidFill>
              <a:latin typeface="Consolas" charset="0"/>
            </a:endParaRPr>
          </a:p>
          <a:p>
            <a:endParaRPr lang="en-US" sz="2400" dirty="0">
              <a:solidFill>
                <a:srgbClr val="000000"/>
              </a:solidFill>
              <a:latin typeface="Consolas" charset="0"/>
            </a:endParaRPr>
          </a:p>
          <a:p>
            <a:r>
              <a:rPr lang="en-US" sz="2400" dirty="0" err="1">
                <a:solidFill>
                  <a:srgbClr val="2B91AF"/>
                </a:solidFill>
                <a:latin typeface="Consolas" panose="020B0609020204030204" pitchFamily="49" charset="0"/>
              </a:rPr>
              <a:t>Task</a:t>
            </a:r>
            <a:r>
              <a:rPr lang="en-US" sz="2400" dirty="0" err="1">
                <a:solidFill>
                  <a:srgbClr val="000000"/>
                </a:solidFill>
                <a:latin typeface="Consolas" panose="020B0609020204030204" pitchFamily="49" charset="0"/>
              </a:rPr>
              <a:t>.Run</a:t>
            </a:r>
            <a:r>
              <a:rPr lang="en-US" sz="2400" dirty="0">
                <a:solidFill>
                  <a:srgbClr val="000000"/>
                </a:solidFill>
                <a:latin typeface="Consolas" panose="020B0609020204030204" pitchFamily="49" charset="0"/>
              </a:rPr>
              <a:t>(() =&gt; {</a:t>
            </a:r>
          </a:p>
          <a:p>
            <a:r>
              <a:rPr lang="en-US" sz="2400" dirty="0">
                <a:solidFill>
                  <a:srgbClr val="0432FF"/>
                </a:solidFill>
                <a:latin typeface="Consolas" charset="0"/>
              </a:rPr>
              <a:t>    f</a:t>
            </a:r>
            <a:r>
              <a:rPr lang="is-IS" sz="2400" dirty="0">
                <a:solidFill>
                  <a:srgbClr val="0432FF"/>
                </a:solidFill>
                <a:latin typeface="Consolas" charset="0"/>
              </a:rPr>
              <a:t>or</a:t>
            </a:r>
            <a:r>
              <a:rPr lang="is-IS" sz="2400" dirty="0">
                <a:solidFill>
                  <a:srgbClr val="000000"/>
                </a:solidFill>
                <a:latin typeface="Consolas" charset="0"/>
              </a:rPr>
              <a:t> (</a:t>
            </a:r>
            <a:r>
              <a:rPr lang="is-IS" sz="2400" dirty="0">
                <a:solidFill>
                  <a:srgbClr val="0432FF"/>
                </a:solidFill>
                <a:latin typeface="Consolas" charset="0"/>
              </a:rPr>
              <a:t>int</a:t>
            </a:r>
            <a:r>
              <a:rPr lang="is-IS" sz="2400" dirty="0">
                <a:solidFill>
                  <a:srgbClr val="000000"/>
                </a:solidFill>
                <a:latin typeface="Consolas" charset="0"/>
              </a:rPr>
              <a:t> i = 0; i &lt; 3; i++) {</a:t>
            </a:r>
            <a:endParaRPr lang="en-US" sz="2400" dirty="0">
              <a:solidFill>
                <a:srgbClr val="000000"/>
              </a:solidFill>
              <a:latin typeface="Consolas" charset="0"/>
            </a:endParaRPr>
          </a:p>
          <a:p>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token.ThrowIfCancellationRequested</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a:t>
            </a:r>
            <a:r>
              <a:rPr lang="en-US" sz="2400" dirty="0">
                <a:solidFill>
                  <a:srgbClr val="4E8F00"/>
                </a:solidFill>
                <a:latin typeface="Consolas" charset="0"/>
              </a:rPr>
              <a:t>// Do some more work</a:t>
            </a:r>
          </a:p>
          <a:p>
            <a:r>
              <a:rPr lang="en-US" sz="2400" dirty="0">
                <a:solidFill>
                  <a:srgbClr val="000000"/>
                </a:solidFill>
                <a:latin typeface="Consolas" panose="020B0609020204030204" pitchFamily="49" charset="0"/>
              </a:rPr>
              <a:t>    </a:t>
            </a:r>
            <a:r>
              <a:rPr lang="is-IS" sz="2400" dirty="0">
                <a:solidFill>
                  <a:srgbClr val="000000"/>
                </a:solidFill>
                <a:latin typeface="Consolas" charset="0"/>
              </a:rPr>
              <a:t>}</a:t>
            </a:r>
          </a:p>
          <a:p>
            <a:r>
              <a:rPr lang="en-US" sz="2400" dirty="0">
                <a:solidFill>
                  <a:srgbClr val="000000"/>
                </a:solidFill>
                <a:latin typeface="Consolas" panose="020B0609020204030204" pitchFamily="49" charset="0"/>
              </a:rPr>
              <a:t>}, token);</a:t>
            </a:r>
          </a:p>
          <a:p>
            <a:endParaRPr lang="en-US" sz="2400" dirty="0">
              <a:solidFill>
                <a:srgbClr val="000000"/>
              </a:solidFill>
              <a:latin typeface="Consolas" panose="020B0609020204030204" pitchFamily="49" charset="0"/>
            </a:endParaRPr>
          </a:p>
          <a:p>
            <a:r>
              <a:rPr lang="en-US" sz="2400" dirty="0" err="1">
                <a:solidFill>
                  <a:srgbClr val="000000"/>
                </a:solidFill>
                <a:latin typeface="Consolas" panose="020B0609020204030204" pitchFamily="49" charset="0"/>
              </a:rPr>
              <a:t>cts.Cancel</a:t>
            </a:r>
            <a:r>
              <a:rPr lang="en-US" sz="2400" dirty="0">
                <a:solidFill>
                  <a:srgbClr val="000000"/>
                </a:solidFill>
                <a:latin typeface="Consolas" panose="020B0609020204030204" pitchFamily="49" charset="0"/>
              </a:rPr>
              <a:t>();</a:t>
            </a:r>
            <a:endParaRPr lang="en-US" sz="2400" dirty="0">
              <a:solidFill>
                <a:srgbClr val="000000"/>
              </a:solidFill>
              <a:latin typeface="Consolas" charset="0"/>
            </a:endParaRPr>
          </a:p>
        </p:txBody>
      </p:sp>
    </p:spTree>
    <p:extLst>
      <p:ext uri="{BB962C8B-B14F-4D97-AF65-F5344CB8AC3E}">
        <p14:creationId xmlns:p14="http://schemas.microsoft.com/office/powerpoint/2010/main" val="2166264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4F4BD4-CDB4-45B1-AA3C-B8770894E9EE}"/>
              </a:ext>
            </a:extLst>
          </p:cNvPr>
          <p:cNvSpPr>
            <a:spLocks noGrp="1"/>
          </p:cNvSpPr>
          <p:nvPr>
            <p:ph type="body" sz="quarter" idx="10"/>
          </p:nvPr>
        </p:nvSpPr>
        <p:spPr>
          <a:xfrm>
            <a:off x="269239" y="1189177"/>
            <a:ext cx="11653523" cy="4957639"/>
          </a:xfrm>
        </p:spPr>
        <p:txBody>
          <a:bodyPr/>
          <a:lstStyle/>
          <a:p>
            <a:pPr marL="457200" lvl="1" indent="-457200">
              <a:buFont typeface="Arial" panose="020B0604020202020204" pitchFamily="34" charset="0"/>
              <a:buChar char="•"/>
            </a:pPr>
            <a:r>
              <a:rPr lang="en-US" dirty="0">
                <a:hlinkClick r:id="rId3"/>
              </a:rPr>
              <a:t>James </a:t>
            </a:r>
            <a:r>
              <a:rPr lang="en-US" dirty="0" err="1">
                <a:hlinkClick r:id="rId3"/>
              </a:rPr>
              <a:t>Clancey’s</a:t>
            </a:r>
            <a:r>
              <a:rPr lang="en-US" dirty="0">
                <a:hlinkClick r:id="rId3"/>
              </a:rPr>
              <a:t> Evolve Talk</a:t>
            </a:r>
            <a:endParaRPr lang="en-US" dirty="0"/>
          </a:p>
          <a:p>
            <a:pPr marL="457200" lvl="1" indent="-457200">
              <a:buFont typeface="Arial" panose="020B0604020202020204" pitchFamily="34" charset="0"/>
              <a:buChar char="•"/>
            </a:pPr>
            <a:r>
              <a:rPr lang="en-US" dirty="0">
                <a:hlinkClick r:id="rId4"/>
              </a:rPr>
              <a:t>David </a:t>
            </a:r>
            <a:r>
              <a:rPr lang="en-US" dirty="0" err="1">
                <a:hlinkClick r:id="rId4"/>
              </a:rPr>
              <a:t>Ortinau’s</a:t>
            </a:r>
            <a:r>
              <a:rPr lang="en-US" dirty="0">
                <a:hlinkClick r:id="rId4"/>
              </a:rPr>
              <a:t> Blog Post</a:t>
            </a:r>
            <a:r>
              <a:rPr lang="en-US" dirty="0"/>
              <a:t> to boot </a:t>
            </a:r>
            <a:r>
              <a:rPr lang="en-US" dirty="0" err="1"/>
              <a:t>Xamarin.Forms</a:t>
            </a:r>
            <a:r>
              <a:rPr lang="en-US" dirty="0"/>
              <a:t> startup time</a:t>
            </a:r>
          </a:p>
          <a:p>
            <a:pPr marL="457200" lvl="1" indent="-457200">
              <a:buFont typeface="Arial" panose="020B0604020202020204" pitchFamily="34" charset="0"/>
              <a:buChar char="•"/>
            </a:pPr>
            <a:r>
              <a:rPr lang="en-US" dirty="0"/>
              <a:t>Dean Faizal’s Xamarin Show Episodes :</a:t>
            </a:r>
          </a:p>
          <a:p>
            <a:pPr marL="684409" lvl="2" indent="-457200">
              <a:buFont typeface="Arial" panose="020B0604020202020204" pitchFamily="34" charset="0"/>
              <a:buChar char="•"/>
            </a:pPr>
            <a:r>
              <a:rPr lang="en-US" dirty="0">
                <a:hlinkClick r:id="rId5"/>
              </a:rPr>
              <a:t>Best Practices Async/Await </a:t>
            </a:r>
            <a:endParaRPr lang="en-US" dirty="0"/>
          </a:p>
          <a:p>
            <a:pPr marL="684409" lvl="2" indent="-457200">
              <a:buFont typeface="Arial" panose="020B0604020202020204" pitchFamily="34" charset="0"/>
              <a:buChar char="•"/>
            </a:pPr>
            <a:r>
              <a:rPr lang="en-US" dirty="0">
                <a:hlinkClick r:id="rId6"/>
              </a:rPr>
              <a:t>Advanced Async/Await </a:t>
            </a:r>
            <a:endParaRPr lang="en-US" dirty="0"/>
          </a:p>
          <a:p>
            <a:pPr marL="684409" lvl="2" indent="-457200">
              <a:buFont typeface="Arial" panose="020B0604020202020204" pitchFamily="34" charset="0"/>
              <a:buChar char="•"/>
            </a:pPr>
            <a:r>
              <a:rPr lang="en-US" dirty="0">
                <a:hlinkClick r:id="rId7"/>
              </a:rPr>
              <a:t>When to use async void </a:t>
            </a:r>
            <a:endParaRPr lang="en-US" dirty="0"/>
          </a:p>
          <a:p>
            <a:pPr marL="472762" lvl="1" indent="-457200"/>
            <a:r>
              <a:rPr lang="en-US" dirty="0">
                <a:hlinkClick r:id="rId8"/>
              </a:rPr>
              <a:t>Correcting Common Async/Await Mistakes in .NET</a:t>
            </a:r>
            <a:endParaRPr lang="en-US" dirty="0"/>
          </a:p>
          <a:p>
            <a:pPr marL="472762" lvl="1" indent="-457200"/>
            <a:r>
              <a:rPr lang="en-US" dirty="0">
                <a:hlinkClick r:id="rId9"/>
              </a:rPr>
              <a:t>Using Custom AOT Profiles with </a:t>
            </a:r>
            <a:r>
              <a:rPr lang="en-US" dirty="0" err="1">
                <a:hlinkClick r:id="rId9"/>
              </a:rPr>
              <a:t>Xamarin.Android</a:t>
            </a:r>
            <a:endParaRPr lang="en-US" dirty="0"/>
          </a:p>
          <a:p>
            <a:pPr marL="472762" lvl="1" indent="-457200"/>
            <a:r>
              <a:rPr lang="en-US" dirty="0">
                <a:hlinkClick r:id="rId10"/>
              </a:rPr>
              <a:t>Faster Startup Times with Startup Tracing on Android</a:t>
            </a:r>
            <a:endParaRPr lang="en-US" dirty="0"/>
          </a:p>
          <a:p>
            <a:pPr marL="472762" lvl="1" indent="-457200"/>
            <a:r>
              <a:rPr lang="en-US" dirty="0">
                <a:hlinkClick r:id="rId11"/>
              </a:rPr>
              <a:t>Faster Application Startup using Custom Profiles with Startup Tracing on Android</a:t>
            </a:r>
            <a:endParaRPr lang="en-US" dirty="0"/>
          </a:p>
          <a:p>
            <a:pPr marL="472762" lvl="1" indent="-457200"/>
            <a:r>
              <a:rPr lang="en-US" dirty="0">
                <a:hlinkClick r:id="rId12"/>
              </a:rPr>
              <a:t>Async/Await Resources</a:t>
            </a:r>
            <a:endParaRPr lang="en-US" dirty="0"/>
          </a:p>
          <a:p>
            <a:endParaRPr lang="en-US" dirty="0"/>
          </a:p>
        </p:txBody>
      </p:sp>
      <p:sp>
        <p:nvSpPr>
          <p:cNvPr id="3" name="Title 2">
            <a:extLst>
              <a:ext uri="{FF2B5EF4-FFF2-40B4-BE49-F238E27FC236}">
                <a16:creationId xmlns:a16="http://schemas.microsoft.com/office/drawing/2014/main" id="{AB5439D1-648D-4256-A358-1FA1F151A8FA}"/>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3228594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1234-F90D-6A43-8F48-8016BC0388D2}"/>
              </a:ext>
            </a:extLst>
          </p:cNvPr>
          <p:cNvSpPr>
            <a:spLocks noGrp="1"/>
          </p:cNvSpPr>
          <p:nvPr>
            <p:ph type="title"/>
          </p:nvPr>
        </p:nvSpPr>
        <p:spPr/>
        <p:txBody>
          <a:bodyPr/>
          <a:lstStyle/>
          <a:p>
            <a:r>
              <a:rPr lang="en-US" dirty="0"/>
              <a:t>Memory Management</a:t>
            </a:r>
          </a:p>
        </p:txBody>
      </p:sp>
    </p:spTree>
    <p:extLst>
      <p:ext uri="{BB962C8B-B14F-4D97-AF65-F5344CB8AC3E}">
        <p14:creationId xmlns:p14="http://schemas.microsoft.com/office/powerpoint/2010/main" val="1571626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EF4420-1D07-42A6-B906-94B543ECCE7C}"/>
              </a:ext>
            </a:extLst>
          </p:cNvPr>
          <p:cNvSpPr>
            <a:spLocks noGrp="1"/>
          </p:cNvSpPr>
          <p:nvPr>
            <p:ph type="body" sz="quarter" idx="10"/>
          </p:nvPr>
        </p:nvSpPr>
        <p:spPr>
          <a:xfrm>
            <a:off x="269240" y="1189177"/>
            <a:ext cx="7405190" cy="3471720"/>
          </a:xfrm>
        </p:spPr>
        <p:txBody>
          <a:bodyPr/>
          <a:lstStyle/>
          <a:p>
            <a:r>
              <a:rPr lang="en-US" sz="2400" dirty="0"/>
              <a:t>Always Detach Event Handlers and Dispose Observers</a:t>
            </a:r>
          </a:p>
          <a:p>
            <a:r>
              <a:rPr lang="en-US" sz="2400" dirty="0"/>
              <a:t>Unsubscribe from events and avoid anonymous delegates to prevent memory leaks</a:t>
            </a:r>
          </a:p>
          <a:p>
            <a:r>
              <a:rPr lang="en-US" sz="2400" dirty="0"/>
              <a:t>A reference to the anonymous method can be stored in a field and used to unsubscribe from the event</a:t>
            </a:r>
          </a:p>
          <a:p>
            <a:endParaRPr lang="en-US" sz="2400" dirty="0"/>
          </a:p>
          <a:p>
            <a:endParaRPr lang="en-US" sz="2400" dirty="0"/>
          </a:p>
        </p:txBody>
      </p:sp>
      <p:sp>
        <p:nvSpPr>
          <p:cNvPr id="2" name="Title 1">
            <a:extLst>
              <a:ext uri="{FF2B5EF4-FFF2-40B4-BE49-F238E27FC236}">
                <a16:creationId xmlns:a16="http://schemas.microsoft.com/office/drawing/2014/main" id="{32716E06-0DFC-42FE-A03E-9F085C1B1277}"/>
              </a:ext>
            </a:extLst>
          </p:cNvPr>
          <p:cNvSpPr>
            <a:spLocks noGrp="1"/>
          </p:cNvSpPr>
          <p:nvPr>
            <p:ph type="title"/>
          </p:nvPr>
        </p:nvSpPr>
        <p:spPr/>
        <p:txBody>
          <a:bodyPr/>
          <a:lstStyle/>
          <a:p>
            <a:r>
              <a:rPr lang="en-US" sz="4700">
                <a:cs typeface="Segoe UI"/>
              </a:rPr>
              <a:t>Event Handlers.... 😈</a:t>
            </a:r>
            <a:endParaRPr lang="en-US"/>
          </a:p>
        </p:txBody>
      </p:sp>
      <p:pic>
        <p:nvPicPr>
          <p:cNvPr id="5" name="Picture 4">
            <a:extLst>
              <a:ext uri="{FF2B5EF4-FFF2-40B4-BE49-F238E27FC236}">
                <a16:creationId xmlns:a16="http://schemas.microsoft.com/office/drawing/2014/main" id="{07696B1D-15F8-462D-8658-F0B15D82483F}"/>
              </a:ext>
            </a:extLst>
          </p:cNvPr>
          <p:cNvPicPr>
            <a:picLocks noChangeAspect="1"/>
          </p:cNvPicPr>
          <p:nvPr/>
        </p:nvPicPr>
        <p:blipFill>
          <a:blip r:embed="rId3"/>
          <a:stretch>
            <a:fillRect/>
          </a:stretch>
        </p:blipFill>
        <p:spPr>
          <a:xfrm>
            <a:off x="7367304" y="1189176"/>
            <a:ext cx="4700219" cy="5461995"/>
          </a:xfrm>
          <a:prstGeom prst="rect">
            <a:avLst/>
          </a:prstGeom>
          <a:ln w="12700">
            <a:solidFill>
              <a:schemeClr val="tx1"/>
            </a:solidFill>
          </a:ln>
        </p:spPr>
      </p:pic>
      <p:pic>
        <p:nvPicPr>
          <p:cNvPr id="7" name="Picture 6">
            <a:extLst>
              <a:ext uri="{FF2B5EF4-FFF2-40B4-BE49-F238E27FC236}">
                <a16:creationId xmlns:a16="http://schemas.microsoft.com/office/drawing/2014/main" id="{04AA96C2-F9DF-4D62-8753-B8279DA97FD4}"/>
              </a:ext>
            </a:extLst>
          </p:cNvPr>
          <p:cNvPicPr>
            <a:picLocks noChangeAspect="1"/>
          </p:cNvPicPr>
          <p:nvPr/>
        </p:nvPicPr>
        <p:blipFill>
          <a:blip r:embed="rId4"/>
          <a:stretch>
            <a:fillRect/>
          </a:stretch>
        </p:blipFill>
        <p:spPr>
          <a:xfrm>
            <a:off x="2625917" y="3537477"/>
            <a:ext cx="4591312" cy="3113694"/>
          </a:xfrm>
          <a:prstGeom prst="rect">
            <a:avLst/>
          </a:prstGeom>
          <a:ln w="12700">
            <a:solidFill>
              <a:schemeClr val="tx1"/>
            </a:solidFill>
          </a:ln>
        </p:spPr>
      </p:pic>
    </p:spTree>
    <p:extLst>
      <p:ext uri="{BB962C8B-B14F-4D97-AF65-F5344CB8AC3E}">
        <p14:creationId xmlns:p14="http://schemas.microsoft.com/office/powerpoint/2010/main" val="1598792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par>
                                <p:cTn id="15" presetID="22" presetClass="entr" presetSubtype="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ppt_y"/>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08EFB2-3023-4C56-9E4F-1338FD875431}"/>
              </a:ext>
            </a:extLst>
          </p:cNvPr>
          <p:cNvSpPr>
            <a:spLocks noGrp="1"/>
          </p:cNvSpPr>
          <p:nvPr>
            <p:ph type="body" sz="quarter" idx="10"/>
          </p:nvPr>
        </p:nvSpPr>
        <p:spPr>
          <a:xfrm>
            <a:off x="453978" y="1189176"/>
            <a:ext cx="3616961" cy="1617389"/>
          </a:xfrm>
        </p:spPr>
        <p:txBody>
          <a:bodyPr/>
          <a:lstStyle/>
          <a:p>
            <a:pPr marL="0" indent="0">
              <a:buNone/>
            </a:pPr>
            <a:r>
              <a:rPr lang="en-US" sz="2400" dirty="0"/>
              <a:t>This diagram illustrates a strong reference creating an unwanted immortal object</a:t>
            </a:r>
          </a:p>
          <a:p>
            <a:endParaRPr lang="en-US" sz="2400" dirty="0"/>
          </a:p>
        </p:txBody>
      </p:sp>
      <p:sp>
        <p:nvSpPr>
          <p:cNvPr id="3" name="Title 2">
            <a:extLst>
              <a:ext uri="{FF2B5EF4-FFF2-40B4-BE49-F238E27FC236}">
                <a16:creationId xmlns:a16="http://schemas.microsoft.com/office/drawing/2014/main" id="{A9B63244-A42C-4D8E-8ADA-8FFE08887D5E}"/>
              </a:ext>
            </a:extLst>
          </p:cNvPr>
          <p:cNvSpPr>
            <a:spLocks noGrp="1"/>
          </p:cNvSpPr>
          <p:nvPr>
            <p:ph type="title"/>
          </p:nvPr>
        </p:nvSpPr>
        <p:spPr/>
        <p:txBody>
          <a:bodyPr/>
          <a:lstStyle/>
          <a:p>
            <a:r>
              <a:rPr lang="en-US" sz="4400" dirty="0"/>
              <a:t>Use weak references to prevent immortal objects</a:t>
            </a:r>
          </a:p>
        </p:txBody>
      </p:sp>
      <p:sp>
        <p:nvSpPr>
          <p:cNvPr id="4" name="Arrow: Right 3">
            <a:extLst>
              <a:ext uri="{FF2B5EF4-FFF2-40B4-BE49-F238E27FC236}">
                <a16:creationId xmlns:a16="http://schemas.microsoft.com/office/drawing/2014/main" id="{0DFDE856-E4EB-4FCF-80DA-0951F971652A}"/>
              </a:ext>
            </a:extLst>
          </p:cNvPr>
          <p:cNvSpPr/>
          <p:nvPr/>
        </p:nvSpPr>
        <p:spPr bwMode="auto">
          <a:xfrm>
            <a:off x="3964635" y="1658355"/>
            <a:ext cx="794657" cy="42454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F8CC0F40-0369-48B1-AC2E-044FFAE54D28}"/>
              </a:ext>
            </a:extLst>
          </p:cNvPr>
          <p:cNvPicPr>
            <a:picLocks noChangeAspect="1"/>
          </p:cNvPicPr>
          <p:nvPr/>
        </p:nvPicPr>
        <p:blipFill>
          <a:blip r:embed="rId3"/>
          <a:stretch>
            <a:fillRect/>
          </a:stretch>
        </p:blipFill>
        <p:spPr>
          <a:xfrm>
            <a:off x="4909918" y="1376189"/>
            <a:ext cx="2798709" cy="988877"/>
          </a:xfrm>
          <a:prstGeom prst="rect">
            <a:avLst/>
          </a:prstGeom>
          <a:ln w="12700">
            <a:solidFill>
              <a:schemeClr val="tx1"/>
            </a:solidFill>
          </a:ln>
        </p:spPr>
      </p:pic>
      <p:sp>
        <p:nvSpPr>
          <p:cNvPr id="10" name="TextBox 9">
            <a:extLst>
              <a:ext uri="{FF2B5EF4-FFF2-40B4-BE49-F238E27FC236}">
                <a16:creationId xmlns:a16="http://schemas.microsoft.com/office/drawing/2014/main" id="{C86C4884-9911-4A3F-B52C-C07FFCC00CDB}"/>
              </a:ext>
            </a:extLst>
          </p:cNvPr>
          <p:cNvSpPr txBox="1"/>
          <p:nvPr/>
        </p:nvSpPr>
        <p:spPr>
          <a:xfrm>
            <a:off x="5448255" y="5594559"/>
            <a:ext cx="3151414" cy="646331"/>
          </a:xfrm>
          <a:prstGeom prst="rect">
            <a:avLst/>
          </a:prstGeom>
          <a:noFill/>
        </p:spPr>
        <p:txBody>
          <a:bodyPr wrap="square">
            <a:spAutoFit/>
          </a:bodyPr>
          <a:lstStyle/>
          <a:p>
            <a:r>
              <a:rPr lang="en-US" b="1" dirty="0" err="1"/>
              <a:t>WeakReference</a:t>
            </a:r>
            <a:r>
              <a:rPr lang="en-US" dirty="0"/>
              <a:t> code example </a:t>
            </a:r>
          </a:p>
        </p:txBody>
      </p:sp>
      <p:sp>
        <p:nvSpPr>
          <p:cNvPr id="12" name="Arrow: Right 11">
            <a:extLst>
              <a:ext uri="{FF2B5EF4-FFF2-40B4-BE49-F238E27FC236}">
                <a16:creationId xmlns:a16="http://schemas.microsoft.com/office/drawing/2014/main" id="{F85BE4FB-DD78-47D4-8A4C-EA68B04343C6}"/>
              </a:ext>
            </a:extLst>
          </p:cNvPr>
          <p:cNvSpPr/>
          <p:nvPr/>
        </p:nvSpPr>
        <p:spPr bwMode="auto">
          <a:xfrm>
            <a:off x="7190547" y="5828321"/>
            <a:ext cx="794657" cy="42454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AB00C9B-7143-4D32-B97A-5D7F0DD296E1}"/>
              </a:ext>
            </a:extLst>
          </p:cNvPr>
          <p:cNvPicPr>
            <a:picLocks noChangeAspect="1"/>
          </p:cNvPicPr>
          <p:nvPr/>
        </p:nvPicPr>
        <p:blipFill>
          <a:blip r:embed="rId4"/>
          <a:stretch>
            <a:fillRect/>
          </a:stretch>
        </p:blipFill>
        <p:spPr>
          <a:xfrm>
            <a:off x="8009878" y="1376189"/>
            <a:ext cx="3912883" cy="4959297"/>
          </a:xfrm>
          <a:prstGeom prst="rect">
            <a:avLst/>
          </a:prstGeom>
          <a:ln w="12700">
            <a:solidFill>
              <a:schemeClr val="tx1"/>
            </a:solidFill>
          </a:ln>
        </p:spPr>
      </p:pic>
      <p:pic>
        <p:nvPicPr>
          <p:cNvPr id="16" name="Picture 15">
            <a:extLst>
              <a:ext uri="{FF2B5EF4-FFF2-40B4-BE49-F238E27FC236}">
                <a16:creationId xmlns:a16="http://schemas.microsoft.com/office/drawing/2014/main" id="{7A62CF4F-E9D4-4897-9ACF-CA4F25FA27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4141" y="2806565"/>
            <a:ext cx="3372739" cy="3372739"/>
          </a:xfrm>
          <a:prstGeom prst="rect">
            <a:avLst/>
          </a:prstGeom>
        </p:spPr>
      </p:pic>
      <p:sp>
        <p:nvSpPr>
          <p:cNvPr id="18" name="Arrow: Right 17">
            <a:extLst>
              <a:ext uri="{FF2B5EF4-FFF2-40B4-BE49-F238E27FC236}">
                <a16:creationId xmlns:a16="http://schemas.microsoft.com/office/drawing/2014/main" id="{BC4B8DB6-48E7-4442-A760-7FE742FE3213}"/>
              </a:ext>
            </a:extLst>
          </p:cNvPr>
          <p:cNvSpPr/>
          <p:nvPr/>
        </p:nvSpPr>
        <p:spPr bwMode="auto">
          <a:xfrm rot="17790297">
            <a:off x="4914124" y="2591650"/>
            <a:ext cx="794657" cy="42454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6927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10" grpId="0"/>
      <p:bldP spid="12"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Developing Performant Xamarin Apps</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dirty="0"/>
              <a:t>Sweeky Satpathy</a:t>
            </a:r>
          </a:p>
          <a:p>
            <a:r>
              <a:rPr lang="en-US" dirty="0"/>
              <a:t>@</a:t>
            </a:r>
            <a:r>
              <a:rPr lang="en-US" dirty="0" err="1"/>
              <a:t>SweekritiS</a:t>
            </a:r>
            <a:endParaRPr lang="en-US" dirty="0"/>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420C31-AD85-4A5E-87BB-205CECA59800}"/>
              </a:ext>
            </a:extLst>
          </p:cNvPr>
          <p:cNvSpPr>
            <a:spLocks noGrp="1"/>
          </p:cNvSpPr>
          <p:nvPr>
            <p:ph type="title"/>
          </p:nvPr>
        </p:nvSpPr>
        <p:spPr/>
        <p:txBody>
          <a:bodyPr/>
          <a:lstStyle/>
          <a:p>
            <a:r>
              <a:rPr lang="en-US" dirty="0"/>
              <a:t>Load Data…Efficiently</a:t>
            </a:r>
          </a:p>
        </p:txBody>
      </p:sp>
      <p:sp>
        <p:nvSpPr>
          <p:cNvPr id="7" name="Text Placeholder 6">
            <a:extLst>
              <a:ext uri="{FF2B5EF4-FFF2-40B4-BE49-F238E27FC236}">
                <a16:creationId xmlns:a16="http://schemas.microsoft.com/office/drawing/2014/main" id="{865370DC-7180-4144-880D-9B640F0383DE}"/>
              </a:ext>
            </a:extLst>
          </p:cNvPr>
          <p:cNvSpPr>
            <a:spLocks noGrp="1"/>
          </p:cNvSpPr>
          <p:nvPr>
            <p:ph type="body" sz="quarter" idx="10"/>
          </p:nvPr>
        </p:nvSpPr>
        <p:spPr>
          <a:xfrm>
            <a:off x="269239" y="1189177"/>
            <a:ext cx="11653523" cy="3877985"/>
          </a:xfrm>
        </p:spPr>
        <p:txBody>
          <a:bodyPr/>
          <a:lstStyle/>
          <a:p>
            <a:r>
              <a:rPr lang="en-US" sz="3200" dirty="0"/>
              <a:t>Load local content first</a:t>
            </a:r>
          </a:p>
          <a:p>
            <a:r>
              <a:rPr lang="en-US" sz="3200" dirty="0"/>
              <a:t>	</a:t>
            </a:r>
            <a:r>
              <a:rPr lang="en-US" sz="3200" b="1" dirty="0"/>
              <a:t>Use placeholder text/images/loading icon</a:t>
            </a:r>
          </a:p>
          <a:p>
            <a:r>
              <a:rPr lang="en-US" sz="3200" b="1" dirty="0"/>
              <a:t>	Minimize your web payload to just what you need</a:t>
            </a:r>
          </a:p>
          <a:p>
            <a:endParaRPr lang="en-US" sz="3200" dirty="0"/>
          </a:p>
          <a:p>
            <a:r>
              <a:rPr lang="en-US" sz="3200" dirty="0"/>
              <a:t>Don't bind things that can be set statically</a:t>
            </a:r>
          </a:p>
          <a:p>
            <a:r>
              <a:rPr lang="en-US" sz="3200" dirty="0"/>
              <a:t>	</a:t>
            </a:r>
            <a:r>
              <a:rPr lang="en-US" sz="3200" b="1" dirty="0"/>
              <a:t>Descriptive Labels/Titles don’t need to be bound</a:t>
            </a:r>
          </a:p>
          <a:p>
            <a:endParaRPr lang="en-US" sz="3200" dirty="0"/>
          </a:p>
        </p:txBody>
      </p:sp>
    </p:spTree>
    <p:extLst>
      <p:ext uri="{BB962C8B-B14F-4D97-AF65-F5344CB8AC3E}">
        <p14:creationId xmlns:p14="http://schemas.microsoft.com/office/powerpoint/2010/main" val="2597243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5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9C13-912A-4B64-BF53-489A1D87AC07}"/>
              </a:ext>
            </a:extLst>
          </p:cNvPr>
          <p:cNvSpPr>
            <a:spLocks noGrp="1"/>
          </p:cNvSpPr>
          <p:nvPr>
            <p:ph type="title"/>
          </p:nvPr>
        </p:nvSpPr>
        <p:spPr/>
        <p:txBody>
          <a:bodyPr/>
          <a:lstStyle/>
          <a:p>
            <a:r>
              <a:rPr lang="en-US" dirty="0"/>
              <a:t>Profilers</a:t>
            </a:r>
          </a:p>
        </p:txBody>
      </p:sp>
    </p:spTree>
    <p:extLst>
      <p:ext uri="{BB962C8B-B14F-4D97-AF65-F5344CB8AC3E}">
        <p14:creationId xmlns:p14="http://schemas.microsoft.com/office/powerpoint/2010/main" val="3779020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C4082E-0A86-4284-B074-E22B8AACA4AD}"/>
              </a:ext>
            </a:extLst>
          </p:cNvPr>
          <p:cNvSpPr>
            <a:spLocks noGrp="1"/>
          </p:cNvSpPr>
          <p:nvPr>
            <p:ph type="title"/>
          </p:nvPr>
        </p:nvSpPr>
        <p:spPr>
          <a:xfrm>
            <a:off x="269240" y="289511"/>
            <a:ext cx="11655840" cy="899665"/>
          </a:xfrm>
        </p:spPr>
        <p:txBody>
          <a:bodyPr wrap="square" anchor="t">
            <a:normAutofit/>
          </a:bodyPr>
          <a:lstStyle/>
          <a:p>
            <a:r>
              <a:rPr lang="en-US" dirty="0"/>
              <a:t>Profilers! Profilers! Profilers!</a:t>
            </a:r>
          </a:p>
        </p:txBody>
      </p:sp>
      <p:sp>
        <p:nvSpPr>
          <p:cNvPr id="2" name="Text Placeholder 1">
            <a:extLst>
              <a:ext uri="{FF2B5EF4-FFF2-40B4-BE49-F238E27FC236}">
                <a16:creationId xmlns:a16="http://schemas.microsoft.com/office/drawing/2014/main" id="{15529B05-6073-487C-A899-5A66F09CD443}"/>
              </a:ext>
            </a:extLst>
          </p:cNvPr>
          <p:cNvSpPr>
            <a:spLocks noGrp="1"/>
          </p:cNvSpPr>
          <p:nvPr>
            <p:ph type="body" sz="quarter" idx="10"/>
          </p:nvPr>
        </p:nvSpPr>
        <p:spPr>
          <a:xfrm>
            <a:off x="269239" y="1189177"/>
            <a:ext cx="11652250" cy="4297362"/>
          </a:xfrm>
        </p:spPr>
        <p:txBody>
          <a:bodyPr wrap="square">
            <a:normAutofit/>
          </a:bodyPr>
          <a:lstStyle/>
          <a:p>
            <a:r>
              <a:rPr lang="en-US" sz="3200" dirty="0"/>
              <a:t>Look for </a:t>
            </a:r>
          </a:p>
          <a:p>
            <a:pPr lvl="2"/>
            <a:r>
              <a:rPr lang="en-US" sz="3200" dirty="0">
                <a:gradFill>
                  <a:gsLst>
                    <a:gs pos="1250">
                      <a:schemeClr val="tx2"/>
                    </a:gs>
                    <a:gs pos="99000">
                      <a:schemeClr val="tx2"/>
                    </a:gs>
                  </a:gsLst>
                  <a:lin ang="5400000" scaled="0"/>
                </a:gradFill>
              </a:rPr>
              <a:t>memory leaks, large images, large objects graphs, wide scopes, cross-references, contexts that prevent the garbage collector from working properly</a:t>
            </a:r>
          </a:p>
          <a:p>
            <a:r>
              <a:rPr lang="en-US" sz="3200" dirty="0"/>
              <a:t>Measure </a:t>
            </a:r>
          </a:p>
          <a:p>
            <a:pPr lvl="2"/>
            <a:r>
              <a:rPr lang="en-US" sz="3200" dirty="0">
                <a:gradFill>
                  <a:gsLst>
                    <a:gs pos="1250">
                      <a:schemeClr val="tx2"/>
                    </a:gs>
                    <a:gs pos="99000">
                      <a:schemeClr val="tx2"/>
                    </a:gs>
                  </a:gsLst>
                  <a:lin ang="5400000" scaled="0"/>
                </a:gradFill>
              </a:rPr>
              <a:t>startup time, operation time, memory consumption, CPU profile, networking profile, I/O profile</a:t>
            </a:r>
          </a:p>
        </p:txBody>
      </p:sp>
    </p:spTree>
    <p:extLst>
      <p:ext uri="{BB962C8B-B14F-4D97-AF65-F5344CB8AC3E}">
        <p14:creationId xmlns:p14="http://schemas.microsoft.com/office/powerpoint/2010/main" val="4057893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E6419E-1CBA-45F1-B2FB-B7F815890DB9}"/>
              </a:ext>
            </a:extLst>
          </p:cNvPr>
          <p:cNvSpPr>
            <a:spLocks noGrp="1"/>
          </p:cNvSpPr>
          <p:nvPr>
            <p:ph type="title"/>
          </p:nvPr>
        </p:nvSpPr>
        <p:spPr/>
        <p:txBody>
          <a:bodyPr/>
          <a:lstStyle/>
          <a:p>
            <a:r>
              <a:rPr lang="en-US" dirty="0"/>
              <a:t>Profiler Options</a:t>
            </a:r>
          </a:p>
        </p:txBody>
      </p:sp>
      <p:sp>
        <p:nvSpPr>
          <p:cNvPr id="5" name="Text Placeholder 4">
            <a:extLst>
              <a:ext uri="{FF2B5EF4-FFF2-40B4-BE49-F238E27FC236}">
                <a16:creationId xmlns:a16="http://schemas.microsoft.com/office/drawing/2014/main" id="{B7DE3ACA-282F-4E03-B441-7A65ABE21418}"/>
              </a:ext>
            </a:extLst>
          </p:cNvPr>
          <p:cNvSpPr>
            <a:spLocks noGrp="1"/>
          </p:cNvSpPr>
          <p:nvPr>
            <p:ph type="body" sz="quarter" idx="10"/>
          </p:nvPr>
        </p:nvSpPr>
        <p:spPr>
          <a:xfrm>
            <a:off x="269239" y="1189177"/>
            <a:ext cx="11653523" cy="3382529"/>
          </a:xfrm>
        </p:spPr>
        <p:txBody>
          <a:bodyPr/>
          <a:lstStyle/>
          <a:p>
            <a:pPr marL="571500" indent="-571500">
              <a:buFont typeface="Arial" panose="020B0604020202020204" pitchFamily="34" charset="0"/>
              <a:buChar char="•"/>
            </a:pPr>
            <a:r>
              <a:rPr lang="en-US" dirty="0"/>
              <a:t>Xamarin Profiler</a:t>
            </a:r>
          </a:p>
          <a:p>
            <a:pPr marL="571500" indent="-571500">
              <a:buFont typeface="Arial" panose="020B0604020202020204" pitchFamily="34" charset="0"/>
              <a:buChar char="•"/>
            </a:pPr>
            <a:r>
              <a:rPr lang="en-US" dirty="0" err="1"/>
              <a:t>Xcode</a:t>
            </a:r>
            <a:r>
              <a:rPr lang="en-US" dirty="0"/>
              <a:t> Instruments</a:t>
            </a:r>
          </a:p>
          <a:p>
            <a:pPr marL="571500" indent="-571500">
              <a:buFont typeface="Arial" panose="020B0604020202020204" pitchFamily="34" charset="0"/>
              <a:buChar char="•"/>
            </a:pPr>
            <a:r>
              <a:rPr lang="en-US" dirty="0"/>
              <a:t>Android Studio Profiler</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pic>
        <p:nvPicPr>
          <p:cNvPr id="5122" name="Picture 2" descr="Allocations Instrument">
            <a:extLst>
              <a:ext uri="{FF2B5EF4-FFF2-40B4-BE49-F238E27FC236}">
                <a16:creationId xmlns:a16="http://schemas.microsoft.com/office/drawing/2014/main" id="{1322E1D7-C9B7-40CA-83CC-D8D20C293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34" y="3690258"/>
            <a:ext cx="4571236" cy="276269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ee the source image">
            <a:extLst>
              <a:ext uri="{FF2B5EF4-FFF2-40B4-BE49-F238E27FC236}">
                <a16:creationId xmlns:a16="http://schemas.microsoft.com/office/drawing/2014/main" id="{62F76C0A-2BD8-4F8E-B217-5AD5574F3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2378" y="289510"/>
            <a:ext cx="4124708" cy="276269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2F1541A4-A703-410B-BC48-3561C20408C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42" t="4222" r="5146" b="11111"/>
          <a:stretch/>
        </p:blipFill>
        <p:spPr bwMode="auto">
          <a:xfrm>
            <a:off x="6945849" y="3697790"/>
            <a:ext cx="4571237" cy="275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421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wipe(left)">
                                      <p:cBhvr>
                                        <p:cTn id="11" dur="500"/>
                                        <p:tgtEl>
                                          <p:spTgt spid="512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 calcmode="lin" valueType="num">
                                      <p:cBhvr additive="base">
                                        <p:cTn id="16"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5">
                                            <p:txEl>
                                              <p:pRg st="1" end="1"/>
                                            </p:txEl>
                                          </p:spTgt>
                                        </p:tgtEl>
                                        <p:attrNameLst>
                                          <p:attrName>ppt_y</p:attrName>
                                        </p:attrNameLst>
                                      </p:cBhvr>
                                      <p:tavLst>
                                        <p:tav tm="0">
                                          <p:val>
                                            <p:strVal val="#ppt_y"/>
                                          </p:val>
                                        </p:tav>
                                        <p:tav tm="100000">
                                          <p:val>
                                            <p:strVal val="#ppt_y"/>
                                          </p:val>
                                        </p:tav>
                                      </p:tavLst>
                                    </p:anim>
                                  </p:childTnLst>
                                </p:cTn>
                              </p:par>
                              <p:par>
                                <p:cTn id="18" presetID="22" presetClass="entr" presetSubtype="4" fill="hold" nodeType="withEffect">
                                  <p:stCondLst>
                                    <p:cond delay="0"/>
                                  </p:stCondLst>
                                  <p:childTnLst>
                                    <p:set>
                                      <p:cBhvr>
                                        <p:cTn id="19" dur="1" fill="hold">
                                          <p:stCondLst>
                                            <p:cond delay="0"/>
                                          </p:stCondLst>
                                        </p:cTn>
                                        <p:tgtEl>
                                          <p:spTgt spid="7170"/>
                                        </p:tgtEl>
                                        <p:attrNameLst>
                                          <p:attrName>style.visibility</p:attrName>
                                        </p:attrNameLst>
                                      </p:cBhvr>
                                      <p:to>
                                        <p:strVal val="visible"/>
                                      </p:to>
                                    </p:set>
                                    <p:animEffect transition="in" filter="wipe(down)">
                                      <p:cBhvr>
                                        <p:cTn id="20" dur="500"/>
                                        <p:tgtEl>
                                          <p:spTgt spid="717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ppt_y"/>
                                          </p:val>
                                        </p:tav>
                                        <p:tav tm="100000">
                                          <p:val>
                                            <p:strVal val="#ppt_y"/>
                                          </p:val>
                                        </p:tav>
                                      </p:tavLst>
                                    </p:anim>
                                  </p:childTnLst>
                                </p:cTn>
                              </p:par>
                              <p:par>
                                <p:cTn id="27" presetID="22" presetClass="entr" presetSubtype="2" fill="hold" nodeType="withEffect">
                                  <p:stCondLst>
                                    <p:cond delay="0"/>
                                  </p:stCondLst>
                                  <p:childTnLst>
                                    <p:set>
                                      <p:cBhvr>
                                        <p:cTn id="28" dur="1" fill="hold">
                                          <p:stCondLst>
                                            <p:cond delay="0"/>
                                          </p:stCondLst>
                                        </p:cTn>
                                        <p:tgtEl>
                                          <p:spTgt spid="6146"/>
                                        </p:tgtEl>
                                        <p:attrNameLst>
                                          <p:attrName>style.visibility</p:attrName>
                                        </p:attrNameLst>
                                      </p:cBhvr>
                                      <p:to>
                                        <p:strVal val="visible"/>
                                      </p:to>
                                    </p:set>
                                    <p:animEffect transition="in" filter="wipe(right)">
                                      <p:cBhvr>
                                        <p:cTn id="2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DE5D40E-8E88-4072-8275-F8A779EFDD53}"/>
              </a:ext>
            </a:extLst>
          </p:cNvPr>
          <p:cNvSpPr>
            <a:spLocks noGrp="1"/>
          </p:cNvSpPr>
          <p:nvPr>
            <p:ph type="body" sz="quarter" idx="10"/>
          </p:nvPr>
        </p:nvSpPr>
        <p:spPr>
          <a:xfrm>
            <a:off x="269239" y="1189177"/>
            <a:ext cx="11653523" cy="3099118"/>
          </a:xfrm>
        </p:spPr>
        <p:txBody>
          <a:bodyPr/>
          <a:lstStyle/>
          <a:p>
            <a:pPr marL="457200" lvl="1" indent="-457200">
              <a:buFont typeface="Arial" panose="020B0604020202020204" pitchFamily="34" charset="0"/>
              <a:buChar char="•"/>
            </a:pPr>
            <a:r>
              <a:rPr lang="en-US" dirty="0" err="1">
                <a:hlinkClick r:id="rId2"/>
              </a:rPr>
              <a:t>Xamarin.Forms</a:t>
            </a:r>
            <a:r>
              <a:rPr lang="en-US" dirty="0">
                <a:hlinkClick r:id="rId2"/>
              </a:rPr>
              <a:t> Memory Performance Best Practices</a:t>
            </a:r>
            <a:endParaRPr lang="en-US" dirty="0"/>
          </a:p>
          <a:p>
            <a:pPr marL="457200" lvl="1" indent="-457200">
              <a:buFont typeface="Arial" panose="020B0604020202020204" pitchFamily="34" charset="0"/>
              <a:buChar char="•"/>
            </a:pPr>
            <a:r>
              <a:rPr lang="en-US" dirty="0">
                <a:hlinkClick r:id="rId3"/>
              </a:rPr>
              <a:t>Profiling </a:t>
            </a:r>
            <a:r>
              <a:rPr lang="en-US" dirty="0" err="1">
                <a:hlinkClick r:id="rId3"/>
              </a:rPr>
              <a:t>Xamarin.iOS</a:t>
            </a:r>
            <a:r>
              <a:rPr lang="en-US" dirty="0">
                <a:hlinkClick r:id="rId3"/>
              </a:rPr>
              <a:t> Applications with Instruments</a:t>
            </a:r>
            <a:endParaRPr lang="en-US" dirty="0"/>
          </a:p>
          <a:p>
            <a:pPr marL="457200" lvl="1" indent="-457200">
              <a:buFont typeface="Arial" panose="020B0604020202020204" pitchFamily="34" charset="0"/>
              <a:buChar char="•"/>
            </a:pPr>
            <a:r>
              <a:rPr lang="en-US" dirty="0">
                <a:hlinkClick r:id="rId4"/>
              </a:rPr>
              <a:t>Profiling Android Apps</a:t>
            </a:r>
            <a:endParaRPr lang="en-US" dirty="0"/>
          </a:p>
          <a:p>
            <a:pPr marL="457200" lvl="1" indent="-457200">
              <a:buFont typeface="Arial" panose="020B0604020202020204" pitchFamily="34" charset="0"/>
              <a:buChar char="•"/>
            </a:pPr>
            <a:r>
              <a:rPr lang="en-US" dirty="0" err="1">
                <a:hlinkClick r:id="rId5"/>
              </a:rPr>
              <a:t>Xamarin.Android</a:t>
            </a:r>
            <a:r>
              <a:rPr lang="en-US" dirty="0">
                <a:hlinkClick r:id="rId5"/>
              </a:rPr>
              <a:t> Performance</a:t>
            </a:r>
            <a:endParaRPr lang="en-US" dirty="0"/>
          </a:p>
          <a:p>
            <a:pPr marL="457200" lvl="1" indent="-457200">
              <a:buFont typeface="Arial" panose="020B0604020202020204" pitchFamily="34" charset="0"/>
              <a:buChar char="•"/>
            </a:pPr>
            <a:r>
              <a:rPr lang="en-US" dirty="0"/>
              <a:t>Alexey </a:t>
            </a:r>
            <a:r>
              <a:rPr lang="en-US" dirty="0" err="1"/>
              <a:t>Strakh’s</a:t>
            </a:r>
            <a:r>
              <a:rPr lang="en-US" dirty="0"/>
              <a:t> Xamarin Show Episodes :</a:t>
            </a:r>
          </a:p>
          <a:p>
            <a:pPr marL="684409" lvl="2" indent="-457200">
              <a:buFont typeface="Arial" panose="020B0604020202020204" pitchFamily="34" charset="0"/>
              <a:buChar char="•"/>
            </a:pPr>
            <a:r>
              <a:rPr lang="en-US" dirty="0">
                <a:hlinkClick r:id="rId6"/>
              </a:rPr>
              <a:t>Memory Management </a:t>
            </a:r>
            <a:endParaRPr lang="en-US" dirty="0"/>
          </a:p>
          <a:p>
            <a:endParaRPr lang="en-US" dirty="0"/>
          </a:p>
        </p:txBody>
      </p:sp>
      <p:sp>
        <p:nvSpPr>
          <p:cNvPr id="2" name="Title 1">
            <a:extLst>
              <a:ext uri="{FF2B5EF4-FFF2-40B4-BE49-F238E27FC236}">
                <a16:creationId xmlns:a16="http://schemas.microsoft.com/office/drawing/2014/main" id="{82958B8C-FA8E-4CDA-9CDE-FD7662B4E42D}"/>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792927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5EBA7-CFED-E24D-B191-C97629DBBB56}"/>
              </a:ext>
            </a:extLst>
          </p:cNvPr>
          <p:cNvSpPr>
            <a:spLocks noGrp="1"/>
          </p:cNvSpPr>
          <p:nvPr>
            <p:ph type="title"/>
          </p:nvPr>
        </p:nvSpPr>
        <p:spPr>
          <a:xfrm>
            <a:off x="568047" y="2084172"/>
            <a:ext cx="11354714" cy="1162178"/>
          </a:xfrm>
        </p:spPr>
        <p:txBody>
          <a:bodyPr/>
          <a:lstStyle/>
          <a:p>
            <a:r>
              <a:rPr lang="en-US" dirty="0"/>
              <a:t>Manage Your Resources</a:t>
            </a:r>
          </a:p>
        </p:txBody>
      </p:sp>
    </p:spTree>
    <p:extLst>
      <p:ext uri="{BB962C8B-B14F-4D97-AF65-F5344CB8AC3E}">
        <p14:creationId xmlns:p14="http://schemas.microsoft.com/office/powerpoint/2010/main" val="1786113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0BDCE6-72AB-41A4-AE71-C170CA525941}"/>
              </a:ext>
            </a:extLst>
          </p:cNvPr>
          <p:cNvSpPr>
            <a:spLocks noGrp="1"/>
          </p:cNvSpPr>
          <p:nvPr>
            <p:ph type="title"/>
          </p:nvPr>
        </p:nvSpPr>
        <p:spPr/>
        <p:txBody>
          <a:bodyPr/>
          <a:lstStyle/>
          <a:p>
            <a:r>
              <a:rPr lang="en-US" dirty="0"/>
              <a:t>Icons, Images, Assets</a:t>
            </a:r>
          </a:p>
        </p:txBody>
      </p:sp>
      <p:sp>
        <p:nvSpPr>
          <p:cNvPr id="6" name="Text Placeholder 5">
            <a:extLst>
              <a:ext uri="{FF2B5EF4-FFF2-40B4-BE49-F238E27FC236}">
                <a16:creationId xmlns:a16="http://schemas.microsoft.com/office/drawing/2014/main" id="{8C5EABB9-901D-47A3-A232-7D9179D5E72E}"/>
              </a:ext>
            </a:extLst>
          </p:cNvPr>
          <p:cNvSpPr>
            <a:spLocks noGrp="1"/>
          </p:cNvSpPr>
          <p:nvPr>
            <p:ph type="body" sz="quarter" idx="10"/>
          </p:nvPr>
        </p:nvSpPr>
        <p:spPr>
          <a:xfrm>
            <a:off x="269239" y="1189177"/>
            <a:ext cx="11653523" cy="1169551"/>
          </a:xfrm>
        </p:spPr>
        <p:txBody>
          <a:bodyPr/>
          <a:lstStyle/>
          <a:p>
            <a:r>
              <a:rPr lang="en-US" sz="3200" dirty="0"/>
              <a:t>Using unoptimized assets for each platform and form factor</a:t>
            </a:r>
          </a:p>
          <a:p>
            <a:endParaRPr lang="en-US" sz="3200" dirty="0"/>
          </a:p>
        </p:txBody>
      </p:sp>
      <p:pic>
        <p:nvPicPr>
          <p:cNvPr id="3" name="Picture 2">
            <a:extLst>
              <a:ext uri="{FF2B5EF4-FFF2-40B4-BE49-F238E27FC236}">
                <a16:creationId xmlns:a16="http://schemas.microsoft.com/office/drawing/2014/main" id="{78BA6865-C207-4F15-8BC8-E79BACAFD870}"/>
              </a:ext>
            </a:extLst>
          </p:cNvPr>
          <p:cNvPicPr>
            <a:picLocks noChangeAspect="1"/>
          </p:cNvPicPr>
          <p:nvPr/>
        </p:nvPicPr>
        <p:blipFill>
          <a:blip r:embed="rId3"/>
          <a:stretch>
            <a:fillRect/>
          </a:stretch>
        </p:blipFill>
        <p:spPr>
          <a:xfrm>
            <a:off x="491884" y="2021642"/>
            <a:ext cx="3873288" cy="3269658"/>
          </a:xfrm>
          <a:prstGeom prst="rect">
            <a:avLst/>
          </a:prstGeom>
        </p:spPr>
      </p:pic>
      <p:pic>
        <p:nvPicPr>
          <p:cNvPr id="7" name="Picture 6">
            <a:extLst>
              <a:ext uri="{FF2B5EF4-FFF2-40B4-BE49-F238E27FC236}">
                <a16:creationId xmlns:a16="http://schemas.microsoft.com/office/drawing/2014/main" id="{4F3413AC-3F7A-47F5-BBB6-6583AD3D2337}"/>
              </a:ext>
            </a:extLst>
          </p:cNvPr>
          <p:cNvPicPr>
            <a:picLocks noChangeAspect="1"/>
          </p:cNvPicPr>
          <p:nvPr/>
        </p:nvPicPr>
        <p:blipFill>
          <a:blip r:embed="rId4"/>
          <a:stretch>
            <a:fillRect/>
          </a:stretch>
        </p:blipFill>
        <p:spPr>
          <a:xfrm>
            <a:off x="5804857" y="2021642"/>
            <a:ext cx="4078604" cy="1155968"/>
          </a:xfrm>
          <a:prstGeom prst="rect">
            <a:avLst/>
          </a:prstGeom>
        </p:spPr>
      </p:pic>
      <p:sp>
        <p:nvSpPr>
          <p:cNvPr id="8" name="Arrow: Right 7">
            <a:extLst>
              <a:ext uri="{FF2B5EF4-FFF2-40B4-BE49-F238E27FC236}">
                <a16:creationId xmlns:a16="http://schemas.microsoft.com/office/drawing/2014/main" id="{F8C29B61-6278-4F16-B281-FA3F754362AD}"/>
              </a:ext>
            </a:extLst>
          </p:cNvPr>
          <p:cNvSpPr/>
          <p:nvPr/>
        </p:nvSpPr>
        <p:spPr bwMode="auto">
          <a:xfrm>
            <a:off x="4523405" y="2204706"/>
            <a:ext cx="1123218" cy="45075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66C50AB-B0DB-4813-BB97-011AE9088D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17404"/>
            <a:ext cx="3639187" cy="3351085"/>
          </a:xfrm>
          <a:prstGeom prst="rect">
            <a:avLst/>
          </a:prstGeom>
        </p:spPr>
      </p:pic>
    </p:spTree>
    <p:extLst>
      <p:ext uri="{BB962C8B-B14F-4D97-AF65-F5344CB8AC3E}">
        <p14:creationId xmlns:p14="http://schemas.microsoft.com/office/powerpoint/2010/main" val="3659082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944D76-0794-4C26-8046-14E29F61008A}"/>
              </a:ext>
            </a:extLst>
          </p:cNvPr>
          <p:cNvSpPr>
            <a:spLocks noGrp="1"/>
          </p:cNvSpPr>
          <p:nvPr>
            <p:ph type="title"/>
          </p:nvPr>
        </p:nvSpPr>
        <p:spPr>
          <a:xfrm>
            <a:off x="269240" y="289511"/>
            <a:ext cx="11655840" cy="899665"/>
          </a:xfrm>
        </p:spPr>
        <p:txBody>
          <a:bodyPr wrap="square" anchor="t">
            <a:normAutofit/>
          </a:bodyPr>
          <a:lstStyle/>
          <a:p>
            <a:r>
              <a:rPr lang="en-US" dirty="0"/>
              <a:t>Faster Image Loading</a:t>
            </a:r>
          </a:p>
        </p:txBody>
      </p:sp>
      <p:sp>
        <p:nvSpPr>
          <p:cNvPr id="2" name="Text Placeholder 1">
            <a:extLst>
              <a:ext uri="{FF2B5EF4-FFF2-40B4-BE49-F238E27FC236}">
                <a16:creationId xmlns:a16="http://schemas.microsoft.com/office/drawing/2014/main" id="{B91A5F5A-EC9F-47BA-9605-BBCCFC0F1A3C}"/>
              </a:ext>
            </a:extLst>
          </p:cNvPr>
          <p:cNvSpPr>
            <a:spLocks noGrp="1"/>
          </p:cNvSpPr>
          <p:nvPr>
            <p:ph type="body" sz="quarter" idx="10"/>
          </p:nvPr>
        </p:nvSpPr>
        <p:spPr>
          <a:xfrm>
            <a:off x="269239" y="1189177"/>
            <a:ext cx="11652250" cy="4297362"/>
          </a:xfrm>
        </p:spPr>
        <p:txBody>
          <a:bodyPr wrap="square">
            <a:normAutofit lnSpcReduction="10000"/>
          </a:bodyPr>
          <a:lstStyle/>
          <a:p>
            <a:r>
              <a:rPr lang="en-US" sz="2700" dirty="0"/>
              <a:t>Avoid the following :</a:t>
            </a:r>
          </a:p>
          <a:p>
            <a:pPr marL="579446" lvl="1" indent="-342900"/>
            <a:r>
              <a:rPr lang="en-US" sz="2700" dirty="0">
                <a:gradFill>
                  <a:gsLst>
                    <a:gs pos="1250">
                      <a:schemeClr val="tx2"/>
                    </a:gs>
                    <a:gs pos="99000">
                      <a:schemeClr val="tx2"/>
                    </a:gs>
                  </a:gsLst>
                  <a:lin ang="5400000" scaled="0"/>
                </a:gradFill>
              </a:rPr>
              <a:t>Putting large files in .NET Standard project</a:t>
            </a:r>
          </a:p>
          <a:p>
            <a:pPr marL="579446" lvl="1" indent="-342900"/>
            <a:r>
              <a:rPr lang="en-US" sz="2700" dirty="0">
                <a:gradFill>
                  <a:gsLst>
                    <a:gs pos="1250">
                      <a:schemeClr val="tx2"/>
                    </a:gs>
                    <a:gs pos="99000">
                      <a:schemeClr val="tx2"/>
                    </a:gs>
                  </a:gsLst>
                  <a:lin ang="5400000" scaled="0"/>
                </a:gradFill>
              </a:rPr>
              <a:t>Defer key/fundamental images or resources by loading from the web</a:t>
            </a:r>
          </a:p>
          <a:p>
            <a:pPr marL="579446" lvl="1" indent="-342900"/>
            <a:r>
              <a:rPr lang="en-US" sz="2700" dirty="0">
                <a:gradFill>
                  <a:gsLst>
                    <a:gs pos="1250">
                      <a:schemeClr val="tx2"/>
                    </a:gs>
                    <a:gs pos="99000">
                      <a:schemeClr val="tx2"/>
                    </a:gs>
                  </a:gsLst>
                  <a:lin ang="5400000" scaled="0"/>
                </a:gradFill>
              </a:rPr>
              <a:t> </a:t>
            </a:r>
          </a:p>
          <a:p>
            <a:r>
              <a:rPr lang="en-US" sz="2700" dirty="0"/>
              <a:t>Consider using</a:t>
            </a:r>
          </a:p>
          <a:p>
            <a:pPr lvl="2"/>
            <a:r>
              <a:rPr lang="en-US" sz="2700" dirty="0" err="1">
                <a:gradFill>
                  <a:gsLst>
                    <a:gs pos="1250">
                      <a:schemeClr val="tx2"/>
                    </a:gs>
                    <a:gs pos="99000">
                      <a:schemeClr val="tx2"/>
                    </a:gs>
                  </a:gsLst>
                  <a:lin ang="5400000" scaled="0"/>
                </a:gradFill>
              </a:rPr>
              <a:t>GlideX.Forms</a:t>
            </a:r>
            <a:endParaRPr lang="en-US" sz="2700" dirty="0">
              <a:gradFill>
                <a:gsLst>
                  <a:gs pos="1250">
                    <a:schemeClr val="tx2"/>
                  </a:gs>
                  <a:gs pos="99000">
                    <a:schemeClr val="tx2"/>
                  </a:gs>
                </a:gsLst>
                <a:lin ang="5400000" scaled="0"/>
              </a:gradFill>
            </a:endParaRPr>
          </a:p>
          <a:p>
            <a:pPr lvl="2"/>
            <a:r>
              <a:rPr lang="en-US" sz="2700" dirty="0" err="1">
                <a:gradFill>
                  <a:gsLst>
                    <a:gs pos="1250">
                      <a:schemeClr val="tx2"/>
                    </a:gs>
                    <a:gs pos="99000">
                      <a:schemeClr val="tx2"/>
                    </a:gs>
                  </a:gsLst>
                  <a:lin ang="5400000" scaled="0"/>
                </a:gradFill>
              </a:rPr>
              <a:t>Sharpnado’s</a:t>
            </a:r>
            <a:r>
              <a:rPr lang="en-US" sz="2700" dirty="0">
                <a:gradFill>
                  <a:gsLst>
                    <a:gs pos="1250">
                      <a:schemeClr val="tx2"/>
                    </a:gs>
                    <a:gs pos="99000">
                      <a:schemeClr val="tx2"/>
                    </a:gs>
                  </a:gsLst>
                  <a:lin ang="5400000" scaled="0"/>
                </a:gradFill>
              </a:rPr>
              <a:t> </a:t>
            </a:r>
            <a:r>
              <a:rPr lang="en-US" sz="2700" dirty="0" err="1">
                <a:gradFill>
                  <a:gsLst>
                    <a:gs pos="1250">
                      <a:schemeClr val="tx2"/>
                    </a:gs>
                    <a:gs pos="99000">
                      <a:schemeClr val="tx2"/>
                    </a:gs>
                  </a:gsLst>
                  <a:lin ang="5400000" scaled="0"/>
                </a:gradFill>
              </a:rPr>
              <a:t>Xamarin.Forms.Nuke</a:t>
            </a:r>
            <a:endParaRPr lang="en-US" sz="2700" dirty="0">
              <a:gradFill>
                <a:gsLst>
                  <a:gs pos="1250">
                    <a:schemeClr val="tx2"/>
                  </a:gs>
                  <a:gs pos="99000">
                    <a:schemeClr val="tx2"/>
                  </a:gs>
                </a:gsLst>
                <a:lin ang="5400000" scaled="0"/>
              </a:gradFill>
            </a:endParaRPr>
          </a:p>
          <a:p>
            <a:pPr lvl="2"/>
            <a:endParaRPr lang="en-US" sz="2700" dirty="0">
              <a:gradFill>
                <a:gsLst>
                  <a:gs pos="1250">
                    <a:schemeClr val="tx2"/>
                  </a:gs>
                  <a:gs pos="99000">
                    <a:schemeClr val="tx2"/>
                  </a:gs>
                </a:gsLst>
                <a:lin ang="5400000" scaled="0"/>
              </a:gradFill>
            </a:endParaRPr>
          </a:p>
          <a:p>
            <a:r>
              <a:rPr lang="en-US" sz="2700" dirty="0"/>
              <a:t>Implement caching for frequently used images</a:t>
            </a:r>
          </a:p>
          <a:p>
            <a:pPr lvl="2"/>
            <a:r>
              <a:rPr lang="en-US" sz="2700" dirty="0" err="1">
                <a:gradFill>
                  <a:gsLst>
                    <a:gs pos="1250">
                      <a:schemeClr val="tx2"/>
                    </a:gs>
                    <a:gs pos="99000">
                      <a:schemeClr val="tx2"/>
                    </a:gs>
                  </a:gsLst>
                  <a:lin ang="5400000" scaled="0"/>
                </a:gradFill>
              </a:rPr>
              <a:t>FFImageLoading</a:t>
            </a:r>
            <a:endParaRPr lang="en-US" sz="2700" dirty="0">
              <a:gradFill>
                <a:gsLst>
                  <a:gs pos="1250">
                    <a:schemeClr val="tx2"/>
                  </a:gs>
                  <a:gs pos="99000">
                    <a:schemeClr val="tx2"/>
                  </a:gs>
                </a:gsLst>
                <a:lin ang="5400000" scaled="0"/>
              </a:gradFill>
            </a:endParaRPr>
          </a:p>
          <a:p>
            <a:endParaRPr lang="en-US" sz="2700" dirty="0"/>
          </a:p>
          <a:p>
            <a:endParaRPr lang="en-US" sz="2700" dirty="0"/>
          </a:p>
        </p:txBody>
      </p:sp>
      <p:pic>
        <p:nvPicPr>
          <p:cNvPr id="5" name="Picture 4">
            <a:extLst>
              <a:ext uri="{FF2B5EF4-FFF2-40B4-BE49-F238E27FC236}">
                <a16:creationId xmlns:a16="http://schemas.microsoft.com/office/drawing/2014/main" id="{3E780FF8-B261-47CF-B603-1484260CF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5228" y="2758489"/>
            <a:ext cx="3810000" cy="3810000"/>
          </a:xfrm>
          <a:prstGeom prst="rect">
            <a:avLst/>
          </a:prstGeom>
        </p:spPr>
      </p:pic>
    </p:spTree>
    <p:extLst>
      <p:ext uri="{BB962C8B-B14F-4D97-AF65-F5344CB8AC3E}">
        <p14:creationId xmlns:p14="http://schemas.microsoft.com/office/powerpoint/2010/main" val="2197070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 calcmode="lin" valueType="num">
                                      <p:cBhvr additive="base">
                                        <p:cTn id="29"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 calcmode="lin" valueType="num">
                                      <p:cBhvr additive="base">
                                        <p:cTn id="33"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 calcmode="lin" valueType="num">
                                      <p:cBhvr additive="base">
                                        <p:cTn id="39" dur="500" fill="hold"/>
                                        <p:tgtEl>
                                          <p:spTgt spid="2">
                                            <p:txEl>
                                              <p:pRg st="8" end="8"/>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2">
                                            <p:txEl>
                                              <p:pRg st="8" end="8"/>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anim calcmode="lin" valueType="num">
                                      <p:cBhvr additive="base">
                                        <p:cTn id="43" dur="500" fill="hold"/>
                                        <p:tgtEl>
                                          <p:spTgt spid="2">
                                            <p:txEl>
                                              <p:pRg st="9" end="9"/>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88133B-46F0-42BA-9625-1B755BDE743B}"/>
              </a:ext>
            </a:extLst>
          </p:cNvPr>
          <p:cNvSpPr>
            <a:spLocks noGrp="1"/>
          </p:cNvSpPr>
          <p:nvPr>
            <p:ph type="body" sz="quarter" idx="10"/>
          </p:nvPr>
        </p:nvSpPr>
        <p:spPr>
          <a:xfrm>
            <a:off x="269239" y="1189177"/>
            <a:ext cx="11653523" cy="3281668"/>
          </a:xfrm>
        </p:spPr>
        <p:txBody>
          <a:bodyPr/>
          <a:lstStyle/>
          <a:p>
            <a:r>
              <a:rPr lang="en-US" sz="2350" dirty="0">
                <a:latin typeface="+mn-lt"/>
                <a:hlinkClick r:id="rId2"/>
              </a:rPr>
              <a:t>Jonathon Pepper’s Blog Post on </a:t>
            </a:r>
            <a:r>
              <a:rPr lang="en-US" sz="2350" dirty="0" err="1">
                <a:latin typeface="+mn-lt"/>
                <a:hlinkClick r:id="rId2"/>
              </a:rPr>
              <a:t>GlideX</a:t>
            </a:r>
            <a:r>
              <a:rPr lang="en-US" sz="2350" dirty="0">
                <a:latin typeface="+mn-lt"/>
                <a:hlinkClick r:id="rId2"/>
              </a:rPr>
              <a:t> for Android</a:t>
            </a:r>
            <a:endParaRPr lang="en-US" sz="2350" dirty="0">
              <a:latin typeface="+mn-lt"/>
            </a:endParaRPr>
          </a:p>
          <a:p>
            <a:pPr>
              <a:lnSpc>
                <a:spcPct val="90000"/>
              </a:lnSpc>
              <a:spcAft>
                <a:spcPts val="600"/>
              </a:spcAft>
            </a:pPr>
            <a:r>
              <a:rPr lang="en-US" sz="2350" dirty="0">
                <a:latin typeface="+mn-lt"/>
                <a:hlinkClick r:id="rId3"/>
              </a:rPr>
              <a:t>Android Asset Studio</a:t>
            </a:r>
            <a:endParaRPr lang="en-US" sz="2350" dirty="0">
              <a:latin typeface="+mn-lt"/>
            </a:endParaRPr>
          </a:p>
          <a:p>
            <a:pPr>
              <a:lnSpc>
                <a:spcPct val="90000"/>
              </a:lnSpc>
              <a:spcAft>
                <a:spcPts val="600"/>
              </a:spcAft>
            </a:pPr>
            <a:r>
              <a:rPr lang="en-US" sz="2350" dirty="0" err="1">
                <a:latin typeface="+mn-lt"/>
                <a:hlinkClick r:id="rId4"/>
              </a:rPr>
              <a:t>Xamarin.Android</a:t>
            </a:r>
            <a:r>
              <a:rPr lang="en-US" sz="2350" dirty="0">
                <a:latin typeface="+mn-lt"/>
                <a:hlinkClick r:id="rId4"/>
              </a:rPr>
              <a:t> Alternate Resources</a:t>
            </a:r>
            <a:endParaRPr lang="en-US" sz="2350" dirty="0">
              <a:latin typeface="+mn-lt"/>
              <a:cs typeface="Segoe UI"/>
            </a:endParaRPr>
          </a:p>
          <a:p>
            <a:pPr>
              <a:lnSpc>
                <a:spcPct val="90000"/>
              </a:lnSpc>
              <a:spcAft>
                <a:spcPts val="600"/>
              </a:spcAft>
            </a:pPr>
            <a:r>
              <a:rPr lang="en-US" sz="2350" dirty="0" err="1">
                <a:latin typeface="+mn-lt"/>
                <a:hlinkClick r:id="rId5"/>
              </a:rPr>
              <a:t>Sharpnado's</a:t>
            </a:r>
            <a:r>
              <a:rPr lang="en-US" sz="2350" dirty="0">
                <a:latin typeface="+mn-lt"/>
                <a:hlinkClick r:id="rId5"/>
              </a:rPr>
              <a:t> </a:t>
            </a:r>
            <a:r>
              <a:rPr lang="en-US" sz="2350" dirty="0" err="1">
                <a:latin typeface="+mn-lt"/>
                <a:hlinkClick r:id="rId5"/>
              </a:rPr>
              <a:t>Xamarin.Forms</a:t>
            </a:r>
            <a:r>
              <a:rPr lang="en-US" sz="2350" dirty="0">
                <a:latin typeface="+mn-lt"/>
                <a:hlinkClick r:id="rId5"/>
              </a:rPr>
              <a:t> Nuke</a:t>
            </a:r>
            <a:endParaRPr lang="en-US" sz="2350" dirty="0">
              <a:latin typeface="+mn-lt"/>
              <a:cs typeface="Segoe UI"/>
            </a:endParaRPr>
          </a:p>
          <a:p>
            <a:pPr>
              <a:lnSpc>
                <a:spcPct val="90000"/>
              </a:lnSpc>
              <a:spcAft>
                <a:spcPts val="600"/>
              </a:spcAft>
            </a:pPr>
            <a:r>
              <a:rPr lang="en-US" sz="2350" dirty="0" err="1">
                <a:latin typeface="+mn-lt"/>
                <a:cs typeface="Segoe UI"/>
                <a:hlinkClick r:id="rId6"/>
              </a:rPr>
              <a:t>FFImageLoading</a:t>
            </a:r>
            <a:r>
              <a:rPr lang="en-US" sz="2350" dirty="0">
                <a:latin typeface="+mn-lt"/>
                <a:cs typeface="Segoe UI"/>
                <a:hlinkClick r:id="rId6"/>
              </a:rPr>
              <a:t> for </a:t>
            </a:r>
            <a:r>
              <a:rPr lang="en-US" sz="2350" dirty="0" err="1">
                <a:latin typeface="+mn-lt"/>
                <a:cs typeface="Segoe UI"/>
                <a:hlinkClick r:id="rId6"/>
              </a:rPr>
              <a:t>Xamarin.Forms</a:t>
            </a:r>
            <a:endParaRPr lang="en-US" sz="2350" dirty="0">
              <a:latin typeface="+mn-lt"/>
              <a:cs typeface="Segoe UI"/>
            </a:endParaRPr>
          </a:p>
          <a:p>
            <a:pPr>
              <a:lnSpc>
                <a:spcPct val="90000"/>
              </a:lnSpc>
              <a:spcAft>
                <a:spcPts val="600"/>
              </a:spcAft>
            </a:pPr>
            <a:r>
              <a:rPr lang="en-US" sz="2350" dirty="0" err="1">
                <a:latin typeface="+mn-lt"/>
                <a:cs typeface="Segoe UI"/>
                <a:hlinkClick r:id="rId7"/>
              </a:rPr>
              <a:t>mFractor</a:t>
            </a:r>
            <a:r>
              <a:rPr lang="en-US" sz="2350" dirty="0">
                <a:latin typeface="+mn-lt"/>
                <a:cs typeface="Segoe UI"/>
                <a:hlinkClick r:id="rId7"/>
              </a:rPr>
              <a:t> plugin for Visual Studio</a:t>
            </a:r>
            <a:endParaRPr lang="en-US" sz="2350" dirty="0">
              <a:latin typeface="+mn-lt"/>
              <a:cs typeface="Segoe UI"/>
            </a:endParaRPr>
          </a:p>
          <a:p>
            <a:pPr>
              <a:lnSpc>
                <a:spcPct val="90000"/>
              </a:lnSpc>
              <a:spcAft>
                <a:spcPts val="600"/>
              </a:spcAft>
            </a:pPr>
            <a:r>
              <a:rPr lang="en-US" sz="2350" dirty="0">
                <a:latin typeface="+mn-lt"/>
                <a:cs typeface="Segoe UI"/>
                <a:hlinkClick r:id="rId8"/>
              </a:rPr>
              <a:t>Shared Images for Xamarin with </a:t>
            </a:r>
            <a:r>
              <a:rPr lang="en-US" sz="2350" dirty="0" err="1">
                <a:latin typeface="+mn-lt"/>
                <a:cs typeface="Segoe UI"/>
                <a:hlinkClick r:id="rId8"/>
              </a:rPr>
              <a:t>Resizetizer</a:t>
            </a:r>
            <a:r>
              <a:rPr lang="en-US" sz="2350" dirty="0">
                <a:latin typeface="+mn-lt"/>
                <a:cs typeface="Segoe UI"/>
                <a:hlinkClick r:id="rId8"/>
              </a:rPr>
              <a:t> NT</a:t>
            </a:r>
            <a:endParaRPr lang="en-US" sz="2350" dirty="0">
              <a:latin typeface="+mn-lt"/>
              <a:cs typeface="Segoe UI"/>
            </a:endParaRPr>
          </a:p>
        </p:txBody>
      </p:sp>
      <p:sp>
        <p:nvSpPr>
          <p:cNvPr id="3" name="Title 2">
            <a:extLst>
              <a:ext uri="{FF2B5EF4-FFF2-40B4-BE49-F238E27FC236}">
                <a16:creationId xmlns:a16="http://schemas.microsoft.com/office/drawing/2014/main" id="{1B9B2759-3398-4C7F-8543-41B324697C8F}"/>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727108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2BEA2-BC80-DD4E-8ECE-22069BDD86AF}"/>
              </a:ext>
            </a:extLst>
          </p:cNvPr>
          <p:cNvSpPr>
            <a:spLocks noGrp="1"/>
          </p:cNvSpPr>
          <p:nvPr>
            <p:ph type="title"/>
          </p:nvPr>
        </p:nvSpPr>
        <p:spPr/>
        <p:txBody>
          <a:bodyPr/>
          <a:lstStyle/>
          <a:p>
            <a:r>
              <a:rPr lang="en-US" dirty="0"/>
              <a:t>Dependencies</a:t>
            </a:r>
          </a:p>
        </p:txBody>
      </p:sp>
    </p:spTree>
    <p:extLst>
      <p:ext uri="{BB962C8B-B14F-4D97-AF65-F5344CB8AC3E}">
        <p14:creationId xmlns:p14="http://schemas.microsoft.com/office/powerpoint/2010/main" val="3725226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54481-7CEC-F64B-B267-97E2E3A07FF8}"/>
              </a:ext>
            </a:extLst>
          </p:cNvPr>
          <p:cNvSpPr>
            <a:spLocks noGrp="1"/>
          </p:cNvSpPr>
          <p:nvPr>
            <p:ph type="title"/>
          </p:nvPr>
        </p:nvSpPr>
        <p:spPr/>
        <p:txBody>
          <a:bodyPr/>
          <a:lstStyle/>
          <a:p>
            <a:r>
              <a:rPr lang="en-US" dirty="0"/>
              <a:t>Hot Tips</a:t>
            </a:r>
          </a:p>
        </p:txBody>
      </p:sp>
    </p:spTree>
    <p:extLst>
      <p:ext uri="{BB962C8B-B14F-4D97-AF65-F5344CB8AC3E}">
        <p14:creationId xmlns:p14="http://schemas.microsoft.com/office/powerpoint/2010/main" val="3628109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921D0E-EBFB-49DD-8B43-D0CB150F2CCC}"/>
              </a:ext>
            </a:extLst>
          </p:cNvPr>
          <p:cNvSpPr>
            <a:spLocks noGrp="1"/>
          </p:cNvSpPr>
          <p:nvPr>
            <p:ph type="title"/>
          </p:nvPr>
        </p:nvSpPr>
        <p:spPr/>
        <p:txBody>
          <a:bodyPr wrap="square" anchor="t">
            <a:normAutofit/>
          </a:bodyPr>
          <a:lstStyle/>
          <a:p>
            <a:r>
              <a:rPr lang="en-US" dirty="0"/>
              <a:t>Optimize dependencies being used</a:t>
            </a:r>
          </a:p>
        </p:txBody>
      </p:sp>
      <p:sp>
        <p:nvSpPr>
          <p:cNvPr id="4" name="Text Placeholder 3">
            <a:extLst>
              <a:ext uri="{FF2B5EF4-FFF2-40B4-BE49-F238E27FC236}">
                <a16:creationId xmlns:a16="http://schemas.microsoft.com/office/drawing/2014/main" id="{2C429CE9-00C8-4388-AF1B-C8C5BC573E0F}"/>
              </a:ext>
            </a:extLst>
          </p:cNvPr>
          <p:cNvSpPr>
            <a:spLocks noGrp="1"/>
          </p:cNvSpPr>
          <p:nvPr>
            <p:ph type="body" sz="quarter" idx="10"/>
          </p:nvPr>
        </p:nvSpPr>
        <p:spPr/>
        <p:txBody>
          <a:bodyPr wrap="square">
            <a:normAutofit/>
          </a:bodyPr>
          <a:lstStyle/>
          <a:p>
            <a:r>
              <a:rPr lang="en-US" sz="3200" dirty="0"/>
              <a:t>extra </a:t>
            </a:r>
            <a:r>
              <a:rPr lang="en-US" sz="3200" dirty="0" err="1"/>
              <a:t>nugets</a:t>
            </a:r>
            <a:r>
              <a:rPr lang="en-US" sz="3200" dirty="0"/>
              <a:t>, dependencies, remove everything not being used</a:t>
            </a:r>
          </a:p>
          <a:p>
            <a:endParaRPr lang="en-US" sz="3200" dirty="0"/>
          </a:p>
        </p:txBody>
      </p:sp>
      <p:pic>
        <p:nvPicPr>
          <p:cNvPr id="6" name="Picture 5">
            <a:extLst>
              <a:ext uri="{FF2B5EF4-FFF2-40B4-BE49-F238E27FC236}">
                <a16:creationId xmlns:a16="http://schemas.microsoft.com/office/drawing/2014/main" id="{60556F14-0EB7-4A23-9DA4-272EE0A481C0}"/>
              </a:ext>
            </a:extLst>
          </p:cNvPr>
          <p:cNvPicPr>
            <a:picLocks noChangeAspect="1"/>
          </p:cNvPicPr>
          <p:nvPr/>
        </p:nvPicPr>
        <p:blipFill>
          <a:blip r:embed="rId3"/>
          <a:stretch>
            <a:fillRect/>
          </a:stretch>
        </p:blipFill>
        <p:spPr>
          <a:xfrm>
            <a:off x="437318" y="1806916"/>
            <a:ext cx="1982197" cy="4880113"/>
          </a:xfrm>
          <a:prstGeom prst="rect">
            <a:avLst/>
          </a:prstGeom>
        </p:spPr>
      </p:pic>
      <p:pic>
        <p:nvPicPr>
          <p:cNvPr id="8" name="Picture 7">
            <a:extLst>
              <a:ext uri="{FF2B5EF4-FFF2-40B4-BE49-F238E27FC236}">
                <a16:creationId xmlns:a16="http://schemas.microsoft.com/office/drawing/2014/main" id="{5D338A2C-78C2-40B2-8E61-58AA0CF552FA}"/>
              </a:ext>
            </a:extLst>
          </p:cNvPr>
          <p:cNvPicPr>
            <a:picLocks noChangeAspect="1"/>
          </p:cNvPicPr>
          <p:nvPr/>
        </p:nvPicPr>
        <p:blipFill>
          <a:blip r:embed="rId4"/>
          <a:stretch>
            <a:fillRect/>
          </a:stretch>
        </p:blipFill>
        <p:spPr>
          <a:xfrm>
            <a:off x="3884537" y="2200159"/>
            <a:ext cx="2555413" cy="3664906"/>
          </a:xfrm>
          <a:prstGeom prst="rect">
            <a:avLst/>
          </a:prstGeom>
        </p:spPr>
      </p:pic>
      <p:sp>
        <p:nvSpPr>
          <p:cNvPr id="10" name="Arrow: Right 9">
            <a:extLst>
              <a:ext uri="{FF2B5EF4-FFF2-40B4-BE49-F238E27FC236}">
                <a16:creationId xmlns:a16="http://schemas.microsoft.com/office/drawing/2014/main" id="{C0D190D0-901B-438C-BC56-A58F5F1594A1}"/>
              </a:ext>
            </a:extLst>
          </p:cNvPr>
          <p:cNvSpPr/>
          <p:nvPr/>
        </p:nvSpPr>
        <p:spPr bwMode="auto">
          <a:xfrm>
            <a:off x="2615313" y="3681823"/>
            <a:ext cx="1073426" cy="47707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47C14B29-3463-4878-8EA4-142B0702E4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8988" y="1987515"/>
            <a:ext cx="3865694" cy="3865694"/>
          </a:xfrm>
          <a:prstGeom prst="rect">
            <a:avLst/>
          </a:prstGeom>
        </p:spPr>
      </p:pic>
      <p:sp>
        <p:nvSpPr>
          <p:cNvPr id="14" name="Arrow: Right 13">
            <a:extLst>
              <a:ext uri="{FF2B5EF4-FFF2-40B4-BE49-F238E27FC236}">
                <a16:creationId xmlns:a16="http://schemas.microsoft.com/office/drawing/2014/main" id="{256A5800-BB58-4128-ADFA-7D47C9CD63C9}"/>
              </a:ext>
            </a:extLst>
          </p:cNvPr>
          <p:cNvSpPr/>
          <p:nvPr/>
        </p:nvSpPr>
        <p:spPr bwMode="auto">
          <a:xfrm>
            <a:off x="6647482" y="3642949"/>
            <a:ext cx="1073426" cy="47707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9931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0"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A0523A-9F8B-47F4-869F-E2F82A51D778}"/>
              </a:ext>
            </a:extLst>
          </p:cNvPr>
          <p:cNvSpPr>
            <a:spLocks noGrp="1"/>
          </p:cNvSpPr>
          <p:nvPr>
            <p:ph type="title"/>
          </p:nvPr>
        </p:nvSpPr>
        <p:spPr/>
        <p:txBody>
          <a:bodyPr/>
          <a:lstStyle/>
          <a:p>
            <a:r>
              <a:rPr lang="en-US" dirty="0"/>
              <a:t>👋 Package Reference</a:t>
            </a:r>
          </a:p>
        </p:txBody>
      </p:sp>
      <p:sp>
        <p:nvSpPr>
          <p:cNvPr id="2" name="Text Placeholder 1">
            <a:extLst>
              <a:ext uri="{FF2B5EF4-FFF2-40B4-BE49-F238E27FC236}">
                <a16:creationId xmlns:a16="http://schemas.microsoft.com/office/drawing/2014/main" id="{EF908967-AD8A-48A0-9D77-5EAA1696F362}"/>
              </a:ext>
            </a:extLst>
          </p:cNvPr>
          <p:cNvSpPr>
            <a:spLocks noGrp="1"/>
          </p:cNvSpPr>
          <p:nvPr>
            <p:ph type="body" sz="quarter" idx="10"/>
          </p:nvPr>
        </p:nvSpPr>
        <p:spPr>
          <a:xfrm>
            <a:off x="269239" y="1189177"/>
            <a:ext cx="11653523" cy="1956369"/>
          </a:xfrm>
        </p:spPr>
        <p:txBody>
          <a:bodyPr/>
          <a:lstStyle/>
          <a:p>
            <a:pPr marL="0" indent="0">
              <a:buNone/>
            </a:pPr>
            <a:r>
              <a:rPr lang="en-US" sz="4000" dirty="0">
                <a:cs typeface="Segoe UI Light"/>
              </a:rPr>
              <a:t>Set your NuGet Package Manager options to use </a:t>
            </a:r>
            <a:r>
              <a:rPr lang="en-US" sz="4000" dirty="0" err="1">
                <a:cs typeface="Segoe UI Light"/>
              </a:rPr>
              <a:t>PackageReference</a:t>
            </a:r>
            <a:r>
              <a:rPr lang="en-US" sz="4000" dirty="0">
                <a:cs typeface="Segoe UI Light"/>
              </a:rPr>
              <a:t> as the default!</a:t>
            </a:r>
            <a:endParaRPr lang="en-US" sz="4000" dirty="0"/>
          </a:p>
          <a:p>
            <a:endParaRPr lang="en-US" dirty="0"/>
          </a:p>
        </p:txBody>
      </p:sp>
      <p:pic>
        <p:nvPicPr>
          <p:cNvPr id="5" name="Picture 4">
            <a:extLst>
              <a:ext uri="{FF2B5EF4-FFF2-40B4-BE49-F238E27FC236}">
                <a16:creationId xmlns:a16="http://schemas.microsoft.com/office/drawing/2014/main" id="{224EC156-EE15-48B7-BA2B-8D3165926351}"/>
              </a:ext>
            </a:extLst>
          </p:cNvPr>
          <p:cNvPicPr>
            <a:picLocks noChangeAspect="1"/>
          </p:cNvPicPr>
          <p:nvPr/>
        </p:nvPicPr>
        <p:blipFill>
          <a:blip r:embed="rId3"/>
          <a:stretch>
            <a:fillRect/>
          </a:stretch>
        </p:blipFill>
        <p:spPr>
          <a:xfrm>
            <a:off x="2723679" y="2487838"/>
            <a:ext cx="6744641" cy="3686689"/>
          </a:xfrm>
          <a:prstGeom prst="rect">
            <a:avLst/>
          </a:prstGeom>
        </p:spPr>
      </p:pic>
    </p:spTree>
    <p:extLst>
      <p:ext uri="{BB962C8B-B14F-4D97-AF65-F5344CB8AC3E}">
        <p14:creationId xmlns:p14="http://schemas.microsoft.com/office/powerpoint/2010/main" val="1010144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653FD0-BB69-49B6-B910-2F1AB5B73C4E}"/>
              </a:ext>
            </a:extLst>
          </p:cNvPr>
          <p:cNvSpPr>
            <a:spLocks noGrp="1"/>
          </p:cNvSpPr>
          <p:nvPr>
            <p:ph type="title"/>
          </p:nvPr>
        </p:nvSpPr>
        <p:spPr/>
        <p:txBody>
          <a:bodyPr/>
          <a:lstStyle/>
          <a:p>
            <a:r>
              <a:rPr lang="en-US" dirty="0"/>
              <a:t>Quick Migration Tool 🎁</a:t>
            </a:r>
          </a:p>
        </p:txBody>
      </p:sp>
      <p:sp>
        <p:nvSpPr>
          <p:cNvPr id="2" name="Text Placeholder 1">
            <a:extLst>
              <a:ext uri="{FF2B5EF4-FFF2-40B4-BE49-F238E27FC236}">
                <a16:creationId xmlns:a16="http://schemas.microsoft.com/office/drawing/2014/main" id="{606FEF7A-7D01-482E-B2FF-E4FB800931CE}"/>
              </a:ext>
            </a:extLst>
          </p:cNvPr>
          <p:cNvSpPr>
            <a:spLocks noGrp="1"/>
          </p:cNvSpPr>
          <p:nvPr>
            <p:ph type="body" sz="quarter" idx="10"/>
          </p:nvPr>
        </p:nvSpPr>
        <p:spPr/>
        <p:txBody>
          <a:bodyPr/>
          <a:lstStyle/>
          <a:p>
            <a:pPr marL="0" indent="0">
              <a:buNone/>
            </a:pPr>
            <a:r>
              <a:rPr lang="en-US" dirty="0"/>
              <a:t>Right Click Magic!</a:t>
            </a:r>
          </a:p>
        </p:txBody>
      </p:sp>
      <p:pic>
        <p:nvPicPr>
          <p:cNvPr id="7" name="Picture 6">
            <a:extLst>
              <a:ext uri="{FF2B5EF4-FFF2-40B4-BE49-F238E27FC236}">
                <a16:creationId xmlns:a16="http://schemas.microsoft.com/office/drawing/2014/main" id="{DA219792-AEFC-4A7D-8786-FF1C00E0B736}"/>
              </a:ext>
            </a:extLst>
          </p:cNvPr>
          <p:cNvPicPr>
            <a:picLocks noChangeAspect="1"/>
          </p:cNvPicPr>
          <p:nvPr/>
        </p:nvPicPr>
        <p:blipFill>
          <a:blip r:embed="rId3"/>
          <a:stretch>
            <a:fillRect/>
          </a:stretch>
        </p:blipFill>
        <p:spPr>
          <a:xfrm>
            <a:off x="2100255" y="1881774"/>
            <a:ext cx="3329521" cy="4976226"/>
          </a:xfrm>
          <a:prstGeom prst="rect">
            <a:avLst/>
          </a:prstGeom>
        </p:spPr>
      </p:pic>
      <p:sp>
        <p:nvSpPr>
          <p:cNvPr id="8" name="Rectangle 7">
            <a:extLst>
              <a:ext uri="{FF2B5EF4-FFF2-40B4-BE49-F238E27FC236}">
                <a16:creationId xmlns:a16="http://schemas.microsoft.com/office/drawing/2014/main" id="{A109039B-D585-4408-8607-0D9AA0A6645E}"/>
              </a:ext>
            </a:extLst>
          </p:cNvPr>
          <p:cNvSpPr/>
          <p:nvPr/>
        </p:nvSpPr>
        <p:spPr bwMode="auto">
          <a:xfrm>
            <a:off x="1828798" y="3861522"/>
            <a:ext cx="3984859" cy="1435683"/>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525DEA32-8E5E-4CB6-B37E-28473F326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4767" y="1996489"/>
            <a:ext cx="4572000" cy="4572000"/>
          </a:xfrm>
          <a:prstGeom prst="rect">
            <a:avLst/>
          </a:prstGeom>
        </p:spPr>
      </p:pic>
    </p:spTree>
    <p:extLst>
      <p:ext uri="{BB962C8B-B14F-4D97-AF65-F5344CB8AC3E}">
        <p14:creationId xmlns:p14="http://schemas.microsoft.com/office/powerpoint/2010/main" val="1517760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6" presetClass="emph" presetSubtype="0" repeatCount="2000" fill="hold" grpId="1" nodeType="clickEffect">
                                  <p:stCondLst>
                                    <p:cond delay="0"/>
                                  </p:stCondLst>
                                  <p:childTnLst>
                                    <p:animEffect transition="out" filter="fade">
                                      <p:cBhvr>
                                        <p:cTn id="23" dur="500" tmFilter="0, 0; .2, .5; .8, .5; 1, 0"/>
                                        <p:tgtEl>
                                          <p:spTgt spid="8"/>
                                        </p:tgtEl>
                                      </p:cBhvr>
                                    </p:animEffect>
                                    <p:animScale>
                                      <p:cBhvr>
                                        <p:cTn id="24" dur="250" autoRev="1" fill="hold"/>
                                        <p:tgtEl>
                                          <p:spTgt spid="8"/>
                                        </p:tgtEl>
                                      </p:cBhvr>
                                      <p:by x="105000" y="105000"/>
                                    </p:animScale>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animBg="1"/>
      <p:bldP spid="8"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6D7CBB-4618-42FC-8D5A-1CE01D6FE5A4}"/>
              </a:ext>
            </a:extLst>
          </p:cNvPr>
          <p:cNvSpPr>
            <a:spLocks noGrp="1"/>
          </p:cNvSpPr>
          <p:nvPr>
            <p:ph type="body" sz="quarter" idx="10"/>
          </p:nvPr>
        </p:nvSpPr>
        <p:spPr>
          <a:xfrm>
            <a:off x="269239" y="1189177"/>
            <a:ext cx="11653523" cy="907941"/>
          </a:xfrm>
        </p:spPr>
        <p:txBody>
          <a:bodyPr/>
          <a:lstStyle/>
          <a:p>
            <a:r>
              <a:rPr lang="en-US" sz="2350" dirty="0">
                <a:latin typeface="+mn-lt"/>
                <a:hlinkClick r:id="rId2"/>
              </a:rPr>
              <a:t>Jonathan Pepper’s Android Performance Guide</a:t>
            </a:r>
            <a:endParaRPr lang="en-US" sz="2350" dirty="0">
              <a:latin typeface="+mn-lt"/>
            </a:endParaRPr>
          </a:p>
          <a:p>
            <a:r>
              <a:rPr lang="en-US" sz="2350" dirty="0">
                <a:latin typeface="+mn-lt"/>
                <a:hlinkClick r:id="rId3"/>
              </a:rPr>
              <a:t>Migrate </a:t>
            </a:r>
            <a:r>
              <a:rPr lang="en-US" sz="2350" dirty="0" err="1">
                <a:latin typeface="+mn-lt"/>
                <a:hlinkClick r:id="rId3"/>
              </a:rPr>
              <a:t>packages.config</a:t>
            </a:r>
            <a:r>
              <a:rPr lang="en-US" sz="2350" dirty="0">
                <a:latin typeface="+mn-lt"/>
                <a:hlinkClick r:id="rId3"/>
              </a:rPr>
              <a:t> to </a:t>
            </a:r>
            <a:r>
              <a:rPr lang="en-US" sz="2350" dirty="0" err="1">
                <a:latin typeface="+mn-lt"/>
                <a:hlinkClick r:id="rId3"/>
              </a:rPr>
              <a:t>PackageReference</a:t>
            </a:r>
            <a:endParaRPr lang="en-US" sz="2350" dirty="0">
              <a:latin typeface="+mn-lt"/>
            </a:endParaRPr>
          </a:p>
        </p:txBody>
      </p:sp>
      <p:sp>
        <p:nvSpPr>
          <p:cNvPr id="3" name="Title 2">
            <a:extLst>
              <a:ext uri="{FF2B5EF4-FFF2-40B4-BE49-F238E27FC236}">
                <a16:creationId xmlns:a16="http://schemas.microsoft.com/office/drawing/2014/main" id="{B639604C-A9CB-4237-9F6E-B05105D41F0F}"/>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3865982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2BEA2-BC80-DD4E-8ECE-22069BDD86AF}"/>
              </a:ext>
            </a:extLst>
          </p:cNvPr>
          <p:cNvSpPr>
            <a:spLocks noGrp="1"/>
          </p:cNvSpPr>
          <p:nvPr>
            <p:ph type="title"/>
          </p:nvPr>
        </p:nvSpPr>
        <p:spPr/>
        <p:txBody>
          <a:bodyPr/>
          <a:lstStyle/>
          <a:p>
            <a:r>
              <a:rPr lang="en-US" sz="7050" dirty="0">
                <a:cs typeface="Segoe UI"/>
              </a:rPr>
              <a:t>App Packaging</a:t>
            </a:r>
            <a:endParaRPr lang="en-US" dirty="0"/>
          </a:p>
        </p:txBody>
      </p:sp>
    </p:spTree>
    <p:extLst>
      <p:ext uri="{BB962C8B-B14F-4D97-AF65-F5344CB8AC3E}">
        <p14:creationId xmlns:p14="http://schemas.microsoft.com/office/powerpoint/2010/main" val="1504349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F0E4C0-D7BF-4A31-8465-3886F850F559}"/>
              </a:ext>
            </a:extLst>
          </p:cNvPr>
          <p:cNvSpPr>
            <a:spLocks noGrp="1"/>
          </p:cNvSpPr>
          <p:nvPr>
            <p:ph type="body" sz="quarter" idx="10"/>
          </p:nvPr>
        </p:nvSpPr>
        <p:spPr>
          <a:xfrm>
            <a:off x="269239" y="1189177"/>
            <a:ext cx="11653523" cy="1258806"/>
          </a:xfrm>
        </p:spPr>
        <p:txBody>
          <a:bodyPr/>
          <a:lstStyle/>
          <a:p>
            <a:pPr marL="457200" lvl="1" indent="-457200">
              <a:buFont typeface="Arial" panose="020B0604020202020204" pitchFamily="34" charset="0"/>
              <a:buChar char="•"/>
            </a:pPr>
            <a:r>
              <a:rPr lang="en-US" sz="1950" dirty="0"/>
              <a:t>Linker Settings :</a:t>
            </a:r>
          </a:p>
          <a:p>
            <a:pPr marL="668847" lvl="2" indent="-457200"/>
            <a:r>
              <a:rPr lang="en-US" sz="1400" dirty="0">
                <a:latin typeface="filson-soft"/>
              </a:rPr>
              <a:t>T</a:t>
            </a:r>
            <a:r>
              <a:rPr lang="en-US" sz="1400" b="0" i="0" dirty="0">
                <a:effectLst/>
                <a:latin typeface="filson-soft"/>
              </a:rPr>
              <a:t>urn on </a:t>
            </a:r>
            <a:r>
              <a:rPr lang="en-US" sz="1400" b="1" i="0" dirty="0">
                <a:effectLst/>
                <a:latin typeface="filson-soft"/>
              </a:rPr>
              <a:t>Link SDK Assemblies Only</a:t>
            </a:r>
            <a:r>
              <a:rPr lang="en-US" sz="1400" b="0" i="0" dirty="0">
                <a:effectLst/>
                <a:latin typeface="filson-soft"/>
              </a:rPr>
              <a:t> when your app is in </a:t>
            </a:r>
            <a:r>
              <a:rPr lang="en-US" sz="1400" b="1" i="0" dirty="0">
                <a:effectLst/>
                <a:latin typeface="filson-soft"/>
              </a:rPr>
              <a:t>Release [at the very least]</a:t>
            </a:r>
          </a:p>
          <a:p>
            <a:pPr marL="668847" lvl="2" indent="-457200"/>
            <a:r>
              <a:rPr lang="en-US" sz="1400" dirty="0">
                <a:latin typeface="filson-soft"/>
                <a:cs typeface="Segoe UI"/>
              </a:rPr>
              <a:t>Turn on </a:t>
            </a:r>
            <a:r>
              <a:rPr lang="en-US" sz="1400" b="1" dirty="0">
                <a:latin typeface="filson-soft"/>
                <a:cs typeface="Segoe UI"/>
              </a:rPr>
              <a:t>Link All/SDK and User Assembles </a:t>
            </a:r>
            <a:r>
              <a:rPr lang="en-US" sz="1400" dirty="0">
                <a:latin typeface="filson-soft"/>
                <a:cs typeface="Segoe UI"/>
              </a:rPr>
              <a:t>when your app</a:t>
            </a:r>
            <a:r>
              <a:rPr lang="en-US" sz="1400" b="1" dirty="0">
                <a:latin typeface="filson-soft"/>
                <a:cs typeface="Segoe UI"/>
              </a:rPr>
              <a:t> </a:t>
            </a:r>
            <a:r>
              <a:rPr lang="en-US" sz="1400" dirty="0">
                <a:latin typeface="filson-soft"/>
                <a:cs typeface="Segoe UI"/>
              </a:rPr>
              <a:t>is in </a:t>
            </a:r>
            <a:r>
              <a:rPr lang="en-US" sz="1400" b="1" dirty="0">
                <a:latin typeface="filson-soft"/>
                <a:cs typeface="Segoe UI"/>
              </a:rPr>
              <a:t>Release [Test manually]</a:t>
            </a:r>
            <a:endParaRPr lang="en-US" sz="1558" b="1" dirty="0">
              <a:cs typeface="Segoe UI"/>
            </a:endParaRPr>
          </a:p>
          <a:p>
            <a:pPr marL="457200" lvl="1" indent="-457200">
              <a:buFont typeface="Arial" panose="020B0604020202020204" pitchFamily="34" charset="0"/>
              <a:buChar char="•"/>
            </a:pPr>
            <a:r>
              <a:rPr lang="en-US" sz="1950" dirty="0"/>
              <a:t>Enable [</a:t>
            </a:r>
            <a:r>
              <a:rPr lang="en-US" sz="1950" dirty="0" err="1"/>
              <a:t>assembly:LinkerSafe</a:t>
            </a:r>
            <a:r>
              <a:rPr lang="en-US" sz="1950" dirty="0"/>
              <a:t>] in binding projects</a:t>
            </a:r>
            <a:endParaRPr lang="en-US" dirty="0"/>
          </a:p>
        </p:txBody>
      </p:sp>
      <p:sp>
        <p:nvSpPr>
          <p:cNvPr id="3" name="Title 2">
            <a:extLst>
              <a:ext uri="{FF2B5EF4-FFF2-40B4-BE49-F238E27FC236}">
                <a16:creationId xmlns:a16="http://schemas.microsoft.com/office/drawing/2014/main" id="{DF56538F-5666-4104-A6CF-86A1B077ADE6}"/>
              </a:ext>
            </a:extLst>
          </p:cNvPr>
          <p:cNvSpPr>
            <a:spLocks noGrp="1"/>
          </p:cNvSpPr>
          <p:nvPr>
            <p:ph type="title"/>
          </p:nvPr>
        </p:nvSpPr>
        <p:spPr/>
        <p:txBody>
          <a:bodyPr/>
          <a:lstStyle/>
          <a:p>
            <a:r>
              <a:rPr lang="en-US" sz="4700" dirty="0">
                <a:cs typeface="Segoe UI"/>
              </a:rPr>
              <a:t>Let's Talk Linker</a:t>
            </a:r>
            <a:endParaRPr lang="en-US" dirty="0"/>
          </a:p>
        </p:txBody>
      </p:sp>
      <p:sp>
        <p:nvSpPr>
          <p:cNvPr id="5" name="Title 2">
            <a:extLst>
              <a:ext uri="{FF2B5EF4-FFF2-40B4-BE49-F238E27FC236}">
                <a16:creationId xmlns:a16="http://schemas.microsoft.com/office/drawing/2014/main" id="{B6F6E225-9AA2-4833-B825-38917B5FAC9A}"/>
              </a:ext>
            </a:extLst>
          </p:cNvPr>
          <p:cNvSpPr txBox="1">
            <a:spLocks/>
          </p:cNvSpPr>
          <p:nvPr/>
        </p:nvSpPr>
        <p:spPr>
          <a:xfrm>
            <a:off x="269240" y="3982970"/>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0" dirty="0">
                <a:cs typeface="Segoe UI"/>
              </a:rPr>
              <a:t>Android App Bundles</a:t>
            </a:r>
            <a:endParaRPr lang="en-US" dirty="0"/>
          </a:p>
        </p:txBody>
      </p:sp>
      <p:pic>
        <p:nvPicPr>
          <p:cNvPr id="6" name="Picture 5">
            <a:extLst>
              <a:ext uri="{FF2B5EF4-FFF2-40B4-BE49-F238E27FC236}">
                <a16:creationId xmlns:a16="http://schemas.microsoft.com/office/drawing/2014/main" id="{C0152333-61FA-4CEF-A6BB-7777B6D65E86}"/>
              </a:ext>
            </a:extLst>
          </p:cNvPr>
          <p:cNvPicPr>
            <a:picLocks noChangeAspect="1"/>
          </p:cNvPicPr>
          <p:nvPr/>
        </p:nvPicPr>
        <p:blipFill>
          <a:blip r:embed="rId3"/>
          <a:stretch>
            <a:fillRect/>
          </a:stretch>
        </p:blipFill>
        <p:spPr>
          <a:xfrm>
            <a:off x="6187890" y="2186461"/>
            <a:ext cx="5572125" cy="2324100"/>
          </a:xfrm>
          <a:prstGeom prst="rect">
            <a:avLst/>
          </a:prstGeom>
        </p:spPr>
      </p:pic>
      <p:sp>
        <p:nvSpPr>
          <p:cNvPr id="7" name="Text Placeholder 1">
            <a:extLst>
              <a:ext uri="{FF2B5EF4-FFF2-40B4-BE49-F238E27FC236}">
                <a16:creationId xmlns:a16="http://schemas.microsoft.com/office/drawing/2014/main" id="{D31E079D-1264-4BED-A882-398DCF9D0DA2}"/>
              </a:ext>
            </a:extLst>
          </p:cNvPr>
          <p:cNvSpPr txBox="1">
            <a:spLocks/>
          </p:cNvSpPr>
          <p:nvPr/>
        </p:nvSpPr>
        <p:spPr>
          <a:xfrm>
            <a:off x="269238" y="4882635"/>
            <a:ext cx="11653523" cy="45474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lvl="1" indent="-457200"/>
            <a:r>
              <a:rPr lang="en-US" sz="1950" dirty="0"/>
              <a:t>Optimization of a single APK that contains the necessary resources for all of your target ABI's </a:t>
            </a:r>
          </a:p>
        </p:txBody>
      </p:sp>
      <p:pic>
        <p:nvPicPr>
          <p:cNvPr id="9" name="Picture 8">
            <a:extLst>
              <a:ext uri="{FF2B5EF4-FFF2-40B4-BE49-F238E27FC236}">
                <a16:creationId xmlns:a16="http://schemas.microsoft.com/office/drawing/2014/main" id="{FB5FFF75-DF37-4FF3-8BB3-BD659B66FD0B}"/>
              </a:ext>
            </a:extLst>
          </p:cNvPr>
          <p:cNvPicPr>
            <a:picLocks noChangeAspect="1"/>
          </p:cNvPicPr>
          <p:nvPr/>
        </p:nvPicPr>
        <p:blipFill>
          <a:blip r:embed="rId4"/>
          <a:stretch>
            <a:fillRect/>
          </a:stretch>
        </p:blipFill>
        <p:spPr>
          <a:xfrm>
            <a:off x="6133781" y="5410750"/>
            <a:ext cx="5626234" cy="1101434"/>
          </a:xfrm>
          <a:prstGeom prst="rect">
            <a:avLst/>
          </a:prstGeom>
        </p:spPr>
      </p:pic>
    </p:spTree>
    <p:extLst>
      <p:ext uri="{BB962C8B-B14F-4D97-AF65-F5344CB8AC3E}">
        <p14:creationId xmlns:p14="http://schemas.microsoft.com/office/powerpoint/2010/main" val="266118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500"/>
                                        <p:tgtEl>
                                          <p:spTgt spid="2">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5"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DF9A90-DE20-4623-A643-85739DB0E53D}"/>
              </a:ext>
            </a:extLst>
          </p:cNvPr>
          <p:cNvSpPr>
            <a:spLocks noGrp="1"/>
          </p:cNvSpPr>
          <p:nvPr>
            <p:ph type="body" sz="quarter" idx="10"/>
          </p:nvPr>
        </p:nvSpPr>
        <p:spPr>
          <a:xfrm>
            <a:off x="269239" y="1189177"/>
            <a:ext cx="11653523" cy="4488152"/>
          </a:xfrm>
        </p:spPr>
        <p:txBody>
          <a:bodyPr/>
          <a:lstStyle/>
          <a:p>
            <a:r>
              <a:rPr lang="en-US" sz="2350" dirty="0">
                <a:latin typeface="+mn-lt"/>
                <a:hlinkClick r:id="rId2"/>
              </a:rPr>
              <a:t>Investing Time in the Xamarin Linker for Smaller App Sizes</a:t>
            </a:r>
            <a:endParaRPr lang="en-US" sz="2350" dirty="0">
              <a:latin typeface="+mn-lt"/>
            </a:endParaRPr>
          </a:p>
          <a:p>
            <a:r>
              <a:rPr lang="en-US" sz="2350" dirty="0">
                <a:latin typeface="+mn-lt"/>
                <a:hlinkClick r:id="rId3"/>
              </a:rPr>
              <a:t>Optimizing Xamarin Apps &amp; Libraries with the Linker</a:t>
            </a:r>
            <a:endParaRPr lang="en-US" sz="2350" dirty="0">
              <a:latin typeface="+mn-lt"/>
            </a:endParaRPr>
          </a:p>
          <a:p>
            <a:r>
              <a:rPr lang="en-US" sz="2350" dirty="0">
                <a:latin typeface="+mn-lt"/>
                <a:hlinkClick r:id="rId4"/>
              </a:rPr>
              <a:t>Linking on </a:t>
            </a:r>
            <a:r>
              <a:rPr lang="en-US" sz="2350" dirty="0" err="1">
                <a:latin typeface="+mn-lt"/>
                <a:hlinkClick r:id="rId4"/>
              </a:rPr>
              <a:t>Xamarin.Android</a:t>
            </a:r>
            <a:endParaRPr lang="en-US" sz="2350" dirty="0">
              <a:latin typeface="+mn-lt"/>
            </a:endParaRPr>
          </a:p>
          <a:p>
            <a:r>
              <a:rPr lang="en-US" sz="2350" dirty="0">
                <a:latin typeface="+mn-lt"/>
                <a:hlinkClick r:id="rId5"/>
              </a:rPr>
              <a:t>Linking on </a:t>
            </a:r>
            <a:r>
              <a:rPr lang="en-US" sz="2350" dirty="0" err="1">
                <a:latin typeface="+mn-lt"/>
                <a:hlinkClick r:id="rId5"/>
              </a:rPr>
              <a:t>Xamarin.iOS</a:t>
            </a:r>
            <a:endParaRPr lang="en-US" sz="2350" dirty="0">
              <a:latin typeface="+mn-lt"/>
            </a:endParaRPr>
          </a:p>
          <a:p>
            <a:r>
              <a:rPr lang="en-US" sz="2350" dirty="0" err="1">
                <a:latin typeface="+mn-lt"/>
                <a:hlinkClick r:id="rId6"/>
              </a:rPr>
              <a:t>Xamarin.Android</a:t>
            </a:r>
            <a:r>
              <a:rPr lang="en-US" sz="2350" dirty="0">
                <a:latin typeface="+mn-lt"/>
                <a:hlinkClick r:id="rId6"/>
              </a:rPr>
              <a:t> Linker Tricks Part 1</a:t>
            </a:r>
            <a:endParaRPr lang="en-US" sz="2350" dirty="0">
              <a:latin typeface="+mn-lt"/>
            </a:endParaRPr>
          </a:p>
          <a:p>
            <a:r>
              <a:rPr lang="en-US" sz="2350" dirty="0" err="1">
                <a:latin typeface="+mn-lt"/>
                <a:hlinkClick r:id="rId7"/>
              </a:rPr>
              <a:t>Xamarin.Forms</a:t>
            </a:r>
            <a:r>
              <a:rPr lang="en-US" sz="2350" dirty="0">
                <a:latin typeface="+mn-lt"/>
                <a:hlinkClick r:id="rId7"/>
              </a:rPr>
              <a:t> performance on Android</a:t>
            </a:r>
            <a:endParaRPr lang="en-US" sz="2350" dirty="0">
              <a:latin typeface="+mn-lt"/>
            </a:endParaRPr>
          </a:p>
          <a:p>
            <a:r>
              <a:rPr lang="en-US" sz="2350" dirty="0">
                <a:latin typeface="+mn-lt"/>
                <a:hlinkClick r:id="rId8"/>
              </a:rPr>
              <a:t>Optimize </a:t>
            </a:r>
            <a:r>
              <a:rPr lang="en-US" sz="2350" dirty="0" err="1">
                <a:latin typeface="+mn-lt"/>
                <a:hlinkClick r:id="rId8"/>
              </a:rPr>
              <a:t>Xamarin.Android</a:t>
            </a:r>
            <a:r>
              <a:rPr lang="en-US" sz="2350" dirty="0">
                <a:latin typeface="+mn-lt"/>
                <a:hlinkClick r:id="rId8"/>
              </a:rPr>
              <a:t> builds</a:t>
            </a:r>
            <a:endParaRPr lang="en-US" sz="2350" dirty="0">
              <a:latin typeface="+mn-lt"/>
            </a:endParaRPr>
          </a:p>
          <a:p>
            <a:r>
              <a:rPr lang="en-US" sz="2350" dirty="0">
                <a:latin typeface="+mn-lt"/>
                <a:hlinkClick r:id="rId9"/>
              </a:rPr>
              <a:t>Xamarin Android App Bundles</a:t>
            </a:r>
            <a:endParaRPr lang="en-US" sz="2350" dirty="0">
              <a:latin typeface="+mn-lt"/>
            </a:endParaRPr>
          </a:p>
          <a:p>
            <a:r>
              <a:rPr lang="en-US" sz="2350" dirty="0">
                <a:latin typeface="+mn-lt"/>
                <a:hlinkClick r:id="rId10"/>
              </a:rPr>
              <a:t>Xamarin Show - Android App Bundles</a:t>
            </a:r>
            <a:endParaRPr lang="en-US" sz="2350" dirty="0">
              <a:latin typeface="+mn-lt"/>
            </a:endParaRPr>
          </a:p>
          <a:p>
            <a:endParaRPr lang="en-US" sz="2350" dirty="0">
              <a:latin typeface="+mn-lt"/>
            </a:endParaRPr>
          </a:p>
          <a:p>
            <a:endParaRPr lang="en-US" sz="2350" dirty="0">
              <a:latin typeface="+mn-lt"/>
            </a:endParaRPr>
          </a:p>
        </p:txBody>
      </p:sp>
      <p:sp>
        <p:nvSpPr>
          <p:cNvPr id="3" name="Title 2">
            <a:extLst>
              <a:ext uri="{FF2B5EF4-FFF2-40B4-BE49-F238E27FC236}">
                <a16:creationId xmlns:a16="http://schemas.microsoft.com/office/drawing/2014/main" id="{B0A7290A-1BE4-410A-BE8E-41F3D5F7E383}"/>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3236641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92973-A618-9B43-AD45-904807400984}"/>
              </a:ext>
            </a:extLst>
          </p:cNvPr>
          <p:cNvSpPr>
            <a:spLocks noGrp="1"/>
          </p:cNvSpPr>
          <p:nvPr>
            <p:ph type="title"/>
          </p:nvPr>
        </p:nvSpPr>
        <p:spPr/>
        <p:txBody>
          <a:bodyPr/>
          <a:lstStyle/>
          <a:p>
            <a:r>
              <a:rPr lang="en-US" dirty="0"/>
              <a:t>UI Tips</a:t>
            </a:r>
          </a:p>
        </p:txBody>
      </p:sp>
    </p:spTree>
    <p:extLst>
      <p:ext uri="{BB962C8B-B14F-4D97-AF65-F5344CB8AC3E}">
        <p14:creationId xmlns:p14="http://schemas.microsoft.com/office/powerpoint/2010/main" val="2064375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4073B5-26CA-4B51-A59F-F21A1C851DE6}"/>
              </a:ext>
            </a:extLst>
          </p:cNvPr>
          <p:cNvSpPr>
            <a:spLocks noGrp="1"/>
          </p:cNvSpPr>
          <p:nvPr>
            <p:ph type="body" sz="quarter" idx="10"/>
          </p:nvPr>
        </p:nvSpPr>
        <p:spPr>
          <a:xfrm>
            <a:off x="269239" y="1189177"/>
            <a:ext cx="11653523" cy="1979003"/>
          </a:xfrm>
        </p:spPr>
        <p:txBody>
          <a:bodyPr/>
          <a:lstStyle/>
          <a:p>
            <a:r>
              <a:rPr lang="en-US" sz="2200" dirty="0"/>
              <a:t>Avoid Nested Layouts</a:t>
            </a:r>
          </a:p>
          <a:p>
            <a:r>
              <a:rPr lang="en-US" sz="2200" dirty="0"/>
              <a:t>Don’t use “Auto” in Grids</a:t>
            </a:r>
          </a:p>
          <a:p>
            <a:r>
              <a:rPr lang="en-US" sz="2200" dirty="0"/>
              <a:t>Use </a:t>
            </a:r>
            <a:r>
              <a:rPr lang="en-US" sz="2200" dirty="0" err="1"/>
              <a:t>DataTemplates</a:t>
            </a:r>
            <a:r>
              <a:rPr lang="en-US" sz="2200" dirty="0"/>
              <a:t> in </a:t>
            </a:r>
            <a:r>
              <a:rPr lang="en-US" sz="2200" dirty="0" err="1"/>
              <a:t>ListView</a:t>
            </a:r>
            <a:r>
              <a:rPr lang="en-US" sz="2200" dirty="0"/>
              <a:t>/</a:t>
            </a:r>
            <a:r>
              <a:rPr lang="en-US" sz="2200" dirty="0" err="1"/>
              <a:t>CollectionView</a:t>
            </a:r>
            <a:endParaRPr lang="en-US" sz="2200" dirty="0"/>
          </a:p>
          <a:p>
            <a:r>
              <a:rPr lang="en-US" sz="2200" dirty="0"/>
              <a:t>[Android] Use </a:t>
            </a:r>
            <a:r>
              <a:rPr lang="en-US" sz="2200" dirty="0" err="1"/>
              <a:t>AppCompat</a:t>
            </a:r>
            <a:endParaRPr lang="en-US" sz="2200" dirty="0"/>
          </a:p>
          <a:p>
            <a:endParaRPr lang="en-US" sz="2200" dirty="0"/>
          </a:p>
        </p:txBody>
      </p:sp>
      <p:sp>
        <p:nvSpPr>
          <p:cNvPr id="3" name="Title 2">
            <a:extLst>
              <a:ext uri="{FF2B5EF4-FFF2-40B4-BE49-F238E27FC236}">
                <a16:creationId xmlns:a16="http://schemas.microsoft.com/office/drawing/2014/main" id="{3B6A425E-F100-4118-8F82-6D537722D2EC}"/>
              </a:ext>
            </a:extLst>
          </p:cNvPr>
          <p:cNvSpPr>
            <a:spLocks noGrp="1"/>
          </p:cNvSpPr>
          <p:nvPr>
            <p:ph type="title"/>
          </p:nvPr>
        </p:nvSpPr>
        <p:spPr/>
        <p:txBody>
          <a:bodyPr/>
          <a:lstStyle/>
          <a:p>
            <a:r>
              <a:rPr lang="en-US" dirty="0"/>
              <a:t>Good Layout Tips 📃</a:t>
            </a:r>
          </a:p>
        </p:txBody>
      </p:sp>
      <p:pic>
        <p:nvPicPr>
          <p:cNvPr id="7" name="Picture 6">
            <a:extLst>
              <a:ext uri="{FF2B5EF4-FFF2-40B4-BE49-F238E27FC236}">
                <a16:creationId xmlns:a16="http://schemas.microsoft.com/office/drawing/2014/main" id="{D36444A0-2884-43B0-A08B-EC1657A784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5685" y="2423005"/>
            <a:ext cx="4229100" cy="4229100"/>
          </a:xfrm>
          <a:prstGeom prst="rect">
            <a:avLst/>
          </a:prstGeom>
        </p:spPr>
      </p:pic>
      <p:pic>
        <p:nvPicPr>
          <p:cNvPr id="9" name="Picture 8">
            <a:extLst>
              <a:ext uri="{FF2B5EF4-FFF2-40B4-BE49-F238E27FC236}">
                <a16:creationId xmlns:a16="http://schemas.microsoft.com/office/drawing/2014/main" id="{3F8A9D9A-C046-49B5-B027-7906F201E3E9}"/>
              </a:ext>
            </a:extLst>
          </p:cNvPr>
          <p:cNvPicPr>
            <a:picLocks noChangeAspect="1"/>
          </p:cNvPicPr>
          <p:nvPr/>
        </p:nvPicPr>
        <p:blipFill>
          <a:blip r:embed="rId4"/>
          <a:stretch>
            <a:fillRect/>
          </a:stretch>
        </p:blipFill>
        <p:spPr>
          <a:xfrm>
            <a:off x="1407215" y="2908552"/>
            <a:ext cx="3478010" cy="3659937"/>
          </a:xfrm>
          <a:prstGeom prst="rect">
            <a:avLst/>
          </a:prstGeom>
        </p:spPr>
      </p:pic>
      <p:sp>
        <p:nvSpPr>
          <p:cNvPr id="10" name="Arrow: Right 9">
            <a:extLst>
              <a:ext uri="{FF2B5EF4-FFF2-40B4-BE49-F238E27FC236}">
                <a16:creationId xmlns:a16="http://schemas.microsoft.com/office/drawing/2014/main" id="{DE34A9E2-6FD1-42C5-BF13-123FD031F00B}"/>
              </a:ext>
            </a:extLst>
          </p:cNvPr>
          <p:cNvSpPr/>
          <p:nvPr/>
        </p:nvSpPr>
        <p:spPr bwMode="auto">
          <a:xfrm>
            <a:off x="5302357" y="4334132"/>
            <a:ext cx="1023486" cy="35613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135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2">
                                            <p:txEl>
                                              <p:pRg st="1" end="1"/>
                                            </p:txEl>
                                          </p:spTgt>
                                        </p:tgtEl>
                                        <p:attrNameLst>
                                          <p:attrName>style.visibility</p:attrName>
                                        </p:attrNameLst>
                                      </p:cBhvr>
                                      <p:to>
                                        <p:strVal val="visible"/>
                                      </p:to>
                                    </p:set>
                                    <p:anim calcmode="lin" valueType="num">
                                      <p:cBhvr additive="base">
                                        <p:cTn id="28"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 calcmode="lin" valueType="num">
                                      <p:cBhvr additive="base">
                                        <p:cTn id="34"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 calcmode="lin" valueType="num">
                                      <p:cBhvr additive="base">
                                        <p:cTn id="40"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347A0E-D41C-420F-82E3-5FD33B0149B5}"/>
              </a:ext>
            </a:extLst>
          </p:cNvPr>
          <p:cNvSpPr>
            <a:spLocks noGrp="1"/>
          </p:cNvSpPr>
          <p:nvPr>
            <p:ph type="body" sz="quarter" idx="10"/>
          </p:nvPr>
        </p:nvSpPr>
        <p:spPr>
          <a:xfrm>
            <a:off x="269239" y="940702"/>
            <a:ext cx="11653523" cy="1082385"/>
          </a:xfrm>
        </p:spPr>
        <p:txBody>
          <a:bodyPr/>
          <a:lstStyle/>
          <a:p>
            <a:pPr marL="457200" lvl="1" indent="-457200">
              <a:buFont typeface="Arial" panose="020B0604020202020204" pitchFamily="34" charset="0"/>
              <a:buChar char="•"/>
            </a:pPr>
            <a:r>
              <a:rPr lang="en-US" dirty="0"/>
              <a:t>Use font general names instead of measuring and setting numbers</a:t>
            </a:r>
          </a:p>
          <a:p>
            <a:pPr marL="457200" lvl="1" indent="-457200">
              <a:buFont typeface="Arial" panose="020B0604020202020204" pitchFamily="34" charset="0"/>
              <a:buChar char="•"/>
            </a:pPr>
            <a:r>
              <a:rPr lang="en-US" dirty="0"/>
              <a:t>Unnecessarily using graphics for assets -&gt; Use Font for Icons</a:t>
            </a:r>
          </a:p>
          <a:p>
            <a:endParaRPr lang="en-US" dirty="0"/>
          </a:p>
        </p:txBody>
      </p:sp>
      <p:sp>
        <p:nvSpPr>
          <p:cNvPr id="3" name="Title 2">
            <a:extLst>
              <a:ext uri="{FF2B5EF4-FFF2-40B4-BE49-F238E27FC236}">
                <a16:creationId xmlns:a16="http://schemas.microsoft.com/office/drawing/2014/main" id="{8FD9AE68-B822-4F14-AE91-89ED30280DD9}"/>
              </a:ext>
            </a:extLst>
          </p:cNvPr>
          <p:cNvSpPr>
            <a:spLocks noGrp="1"/>
          </p:cNvSpPr>
          <p:nvPr>
            <p:ph type="title"/>
          </p:nvPr>
        </p:nvSpPr>
        <p:spPr/>
        <p:txBody>
          <a:bodyPr/>
          <a:lstStyle/>
          <a:p>
            <a:r>
              <a:rPr lang="en-US" dirty="0"/>
              <a:t>Fonts </a:t>
            </a:r>
          </a:p>
        </p:txBody>
      </p:sp>
      <p:sp>
        <p:nvSpPr>
          <p:cNvPr id="5" name="Title 2">
            <a:extLst>
              <a:ext uri="{FF2B5EF4-FFF2-40B4-BE49-F238E27FC236}">
                <a16:creationId xmlns:a16="http://schemas.microsoft.com/office/drawing/2014/main" id="{0BC97654-9CC7-4AFE-9AAA-4DAD3FAB3E95}"/>
              </a:ext>
            </a:extLst>
          </p:cNvPr>
          <p:cNvSpPr txBox="1">
            <a:spLocks/>
          </p:cNvSpPr>
          <p:nvPr/>
        </p:nvSpPr>
        <p:spPr>
          <a:xfrm>
            <a:off x="269240" y="4947064"/>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0" dirty="0">
                <a:cs typeface="Segoe UI"/>
              </a:rPr>
              <a:t>Updating Views</a:t>
            </a:r>
            <a:endParaRPr lang="en-US" dirty="0"/>
          </a:p>
        </p:txBody>
      </p:sp>
      <p:sp>
        <p:nvSpPr>
          <p:cNvPr id="7" name="Text Placeholder 1">
            <a:extLst>
              <a:ext uri="{FF2B5EF4-FFF2-40B4-BE49-F238E27FC236}">
                <a16:creationId xmlns:a16="http://schemas.microsoft.com/office/drawing/2014/main" id="{E1D66E0A-2DA3-4ECE-B622-4FEEDB732C70}"/>
              </a:ext>
            </a:extLst>
          </p:cNvPr>
          <p:cNvSpPr txBox="1">
            <a:spLocks/>
          </p:cNvSpPr>
          <p:nvPr/>
        </p:nvSpPr>
        <p:spPr>
          <a:xfrm>
            <a:off x="269238" y="5846729"/>
            <a:ext cx="11653523" cy="51014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lvl="1" indent="-457200"/>
            <a:r>
              <a:rPr lang="en-US" sz="2350" u="none" strike="noStrike" dirty="0">
                <a:effectLst/>
              </a:rPr>
              <a:t>Be careful about updating non-visible Tabbed Pages </a:t>
            </a:r>
            <a:r>
              <a:rPr lang="en-US" sz="2350" dirty="0"/>
              <a:t> </a:t>
            </a:r>
          </a:p>
        </p:txBody>
      </p:sp>
      <p:pic>
        <p:nvPicPr>
          <p:cNvPr id="9" name="Picture 8">
            <a:extLst>
              <a:ext uri="{FF2B5EF4-FFF2-40B4-BE49-F238E27FC236}">
                <a16:creationId xmlns:a16="http://schemas.microsoft.com/office/drawing/2014/main" id="{F51BD1E1-AB5E-425F-94BF-BF0E971D5F2A}"/>
              </a:ext>
            </a:extLst>
          </p:cNvPr>
          <p:cNvPicPr>
            <a:picLocks noChangeAspect="1"/>
          </p:cNvPicPr>
          <p:nvPr/>
        </p:nvPicPr>
        <p:blipFill>
          <a:blip r:embed="rId3"/>
          <a:stretch>
            <a:fillRect/>
          </a:stretch>
        </p:blipFill>
        <p:spPr>
          <a:xfrm>
            <a:off x="2652232" y="1847629"/>
            <a:ext cx="6887536" cy="3162741"/>
          </a:xfrm>
          <a:prstGeom prst="rect">
            <a:avLst/>
          </a:prstGeom>
        </p:spPr>
      </p:pic>
    </p:spTree>
    <p:extLst>
      <p:ext uri="{BB962C8B-B14F-4D97-AF65-F5344CB8AC3E}">
        <p14:creationId xmlns:p14="http://schemas.microsoft.com/office/powerpoint/2010/main" val="1646589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500"/>
                                        <p:tgtEl>
                                          <p:spTgt spid="2">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5"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79B629-F6BD-1F47-A4CD-3632C4A967C1}"/>
              </a:ext>
            </a:extLst>
          </p:cNvPr>
          <p:cNvSpPr>
            <a:spLocks noGrp="1"/>
          </p:cNvSpPr>
          <p:nvPr>
            <p:ph type="title"/>
          </p:nvPr>
        </p:nvSpPr>
        <p:spPr>
          <a:xfrm>
            <a:off x="269240" y="289511"/>
            <a:ext cx="11655840" cy="899665"/>
          </a:xfrm>
        </p:spPr>
        <p:txBody>
          <a:bodyPr wrap="square" anchor="t">
            <a:normAutofit/>
          </a:bodyPr>
          <a:lstStyle/>
          <a:p>
            <a:r>
              <a:rPr lang="en-US" dirty="0"/>
              <a:t>Brand New App? Be Smart at the Start</a:t>
            </a:r>
          </a:p>
        </p:txBody>
      </p:sp>
      <p:sp>
        <p:nvSpPr>
          <p:cNvPr id="4" name="Text Placeholder 3">
            <a:extLst>
              <a:ext uri="{FF2B5EF4-FFF2-40B4-BE49-F238E27FC236}">
                <a16:creationId xmlns:a16="http://schemas.microsoft.com/office/drawing/2014/main" id="{C58D71D1-A7CA-FB40-8ED2-6C700946C59E}"/>
              </a:ext>
            </a:extLst>
          </p:cNvPr>
          <p:cNvSpPr>
            <a:spLocks noGrp="1"/>
          </p:cNvSpPr>
          <p:nvPr>
            <p:ph type="body" sz="quarter" idx="10"/>
          </p:nvPr>
        </p:nvSpPr>
        <p:spPr>
          <a:xfrm>
            <a:off x="269240" y="1189177"/>
            <a:ext cx="6421272" cy="5139195"/>
          </a:xfrm>
        </p:spPr>
        <p:txBody>
          <a:bodyPr wrap="square">
            <a:normAutofit/>
          </a:bodyPr>
          <a:lstStyle/>
          <a:p>
            <a:r>
              <a:rPr lang="en-US" sz="2700" dirty="0"/>
              <a:t>Smart Architecture Choices</a:t>
            </a:r>
          </a:p>
          <a:p>
            <a:r>
              <a:rPr lang="en-US" sz="2700" dirty="0"/>
              <a:t>	Use MVVM</a:t>
            </a:r>
          </a:p>
          <a:p>
            <a:r>
              <a:rPr lang="en-US" sz="2700" dirty="0"/>
              <a:t>	Repository Pattern for DB</a:t>
            </a:r>
          </a:p>
          <a:p>
            <a:r>
              <a:rPr lang="en-US" sz="2700" dirty="0" err="1"/>
              <a:t>Xamarin.Forms</a:t>
            </a:r>
            <a:r>
              <a:rPr lang="en-US" sz="2700" dirty="0"/>
              <a:t> Shell? Yes, if possible*</a:t>
            </a:r>
          </a:p>
          <a:p>
            <a:r>
              <a:rPr lang="en-US" sz="2700" dirty="0"/>
              <a:t>Pick your dependencies wisely</a:t>
            </a:r>
          </a:p>
          <a:p>
            <a:r>
              <a:rPr lang="en-US" sz="2700" dirty="0"/>
              <a:t>Test often -&gt; Fix often!</a:t>
            </a:r>
          </a:p>
          <a:p>
            <a:endParaRPr lang="en-US" sz="2700" dirty="0"/>
          </a:p>
          <a:p>
            <a:endParaRPr lang="en-US" sz="2700" dirty="0"/>
          </a:p>
        </p:txBody>
      </p:sp>
      <p:pic>
        <p:nvPicPr>
          <p:cNvPr id="5" name="Picture 4">
            <a:extLst>
              <a:ext uri="{FF2B5EF4-FFF2-40B4-BE49-F238E27FC236}">
                <a16:creationId xmlns:a16="http://schemas.microsoft.com/office/drawing/2014/main" id="{E021CE04-0769-4DDE-A56A-B0254231B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6303" y="1805989"/>
            <a:ext cx="4762500" cy="4762500"/>
          </a:xfrm>
          <a:prstGeom prst="rect">
            <a:avLst/>
          </a:prstGeom>
        </p:spPr>
      </p:pic>
    </p:spTree>
    <p:extLst>
      <p:ext uri="{BB962C8B-B14F-4D97-AF65-F5344CB8AC3E}">
        <p14:creationId xmlns:p14="http://schemas.microsoft.com/office/powerpoint/2010/main" val="2188268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E846DA-3C86-4694-9DFF-890D96D0570F}"/>
              </a:ext>
            </a:extLst>
          </p:cNvPr>
          <p:cNvSpPr>
            <a:spLocks noGrp="1"/>
          </p:cNvSpPr>
          <p:nvPr>
            <p:ph type="body" sz="quarter" idx="10"/>
          </p:nvPr>
        </p:nvSpPr>
        <p:spPr>
          <a:xfrm>
            <a:off x="269239" y="1189177"/>
            <a:ext cx="11653523" cy="2101344"/>
          </a:xfrm>
        </p:spPr>
        <p:txBody>
          <a:bodyPr/>
          <a:lstStyle/>
          <a:p>
            <a:r>
              <a:rPr lang="en-US" sz="2350" dirty="0">
                <a:latin typeface="+mn-lt"/>
                <a:hlinkClick r:id="rId2"/>
              </a:rPr>
              <a:t>Choose Correct Layout</a:t>
            </a:r>
            <a:endParaRPr lang="en-US" sz="2350" dirty="0">
              <a:latin typeface="+mn-lt"/>
            </a:endParaRPr>
          </a:p>
          <a:p>
            <a:r>
              <a:rPr lang="en-US" sz="2350" dirty="0">
                <a:latin typeface="+mn-lt"/>
                <a:hlinkClick r:id="rId3"/>
              </a:rPr>
              <a:t>Toggling Tabs with Triggers</a:t>
            </a:r>
            <a:endParaRPr lang="en-US" sz="2350" dirty="0">
              <a:latin typeface="+mn-lt"/>
            </a:endParaRPr>
          </a:p>
          <a:p>
            <a:r>
              <a:rPr lang="en-US" sz="2350" dirty="0">
                <a:latin typeface="+mn-lt"/>
                <a:hlinkClick r:id="rId4"/>
              </a:rPr>
              <a:t>Dynamically Changing </a:t>
            </a:r>
            <a:r>
              <a:rPr lang="en-US" sz="2350" dirty="0" err="1">
                <a:latin typeface="+mn-lt"/>
                <a:hlinkClick r:id="rId4"/>
              </a:rPr>
              <a:t>Xamarin.Forms</a:t>
            </a:r>
            <a:r>
              <a:rPr lang="en-US" sz="2350" dirty="0">
                <a:latin typeface="+mn-lt"/>
                <a:hlinkClick r:id="rId4"/>
              </a:rPr>
              <a:t> Tab Icons When Selected</a:t>
            </a:r>
            <a:endParaRPr lang="en-US" sz="2350" dirty="0">
              <a:latin typeface="+mn-lt"/>
            </a:endParaRPr>
          </a:p>
          <a:p>
            <a:r>
              <a:rPr lang="en-US" sz="2350" dirty="0" err="1">
                <a:latin typeface="+mn-lt"/>
                <a:hlinkClick r:id="rId5"/>
              </a:rPr>
              <a:t>MobCAT</a:t>
            </a:r>
            <a:r>
              <a:rPr lang="en-US" sz="2350" dirty="0">
                <a:latin typeface="+mn-lt"/>
                <a:hlinkClick r:id="rId5"/>
              </a:rPr>
              <a:t> - </a:t>
            </a:r>
            <a:r>
              <a:rPr lang="en-US" sz="2350" dirty="0" err="1">
                <a:latin typeface="+mn-lt"/>
                <a:hlinkClick r:id="rId5"/>
              </a:rPr>
              <a:t>XamTwitch</a:t>
            </a:r>
            <a:r>
              <a:rPr lang="en-US" sz="2350" dirty="0">
                <a:latin typeface="+mn-lt"/>
                <a:hlinkClick r:id="rId5"/>
              </a:rPr>
              <a:t> Repo</a:t>
            </a:r>
            <a:endParaRPr lang="en-US" sz="2350" dirty="0">
              <a:latin typeface="+mn-lt"/>
            </a:endParaRPr>
          </a:p>
          <a:p>
            <a:endParaRPr lang="en-US" sz="2350" dirty="0">
              <a:latin typeface="+mn-lt"/>
            </a:endParaRPr>
          </a:p>
        </p:txBody>
      </p:sp>
      <p:sp>
        <p:nvSpPr>
          <p:cNvPr id="3" name="Title 2">
            <a:extLst>
              <a:ext uri="{FF2B5EF4-FFF2-40B4-BE49-F238E27FC236}">
                <a16:creationId xmlns:a16="http://schemas.microsoft.com/office/drawing/2014/main" id="{282837DE-EB28-40E4-B415-B02B9AE93A23}"/>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795082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85442-8FA0-CA48-9A24-45BB241080F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209383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22080D-8CC8-9C45-8F3B-E890893B9740}"/>
              </a:ext>
            </a:extLst>
          </p:cNvPr>
          <p:cNvSpPr>
            <a:spLocks noGrp="1"/>
          </p:cNvSpPr>
          <p:nvPr>
            <p:ph type="title"/>
          </p:nvPr>
        </p:nvSpPr>
        <p:spPr/>
        <p:txBody>
          <a:bodyPr/>
          <a:lstStyle/>
          <a:p>
            <a:r>
              <a:rPr lang="en-US" dirty="0"/>
              <a:t>Thank You!</a:t>
            </a:r>
            <a:br>
              <a:rPr lang="en-US" dirty="0"/>
            </a:br>
            <a:r>
              <a:rPr lang="en-US" dirty="0"/>
              <a:t>Wash your hands!</a:t>
            </a:r>
          </a:p>
        </p:txBody>
      </p:sp>
      <p:sp>
        <p:nvSpPr>
          <p:cNvPr id="5" name="Text Placeholder 4">
            <a:extLst>
              <a:ext uri="{FF2B5EF4-FFF2-40B4-BE49-F238E27FC236}">
                <a16:creationId xmlns:a16="http://schemas.microsoft.com/office/drawing/2014/main" id="{06EFC405-6106-CC4C-96D5-A48730DB86F6}"/>
              </a:ext>
            </a:extLst>
          </p:cNvPr>
          <p:cNvSpPr>
            <a:spLocks noGrp="1"/>
          </p:cNvSpPr>
          <p:nvPr>
            <p:ph type="body" sz="quarter" idx="12"/>
          </p:nvPr>
        </p:nvSpPr>
        <p:spPr/>
        <p:txBody>
          <a:bodyPr/>
          <a:lstStyle/>
          <a:p>
            <a:r>
              <a:rPr lang="en-US" dirty="0"/>
              <a:t>Sweeky Satpathy</a:t>
            </a:r>
          </a:p>
          <a:p>
            <a:r>
              <a:rPr lang="en-US" dirty="0"/>
              <a:t>@</a:t>
            </a:r>
            <a:r>
              <a:rPr lang="en-US" dirty="0" err="1"/>
              <a:t>SweekritiS</a:t>
            </a:r>
            <a:endParaRPr lang="en-US" dirty="0"/>
          </a:p>
        </p:txBody>
      </p:sp>
      <p:pic>
        <p:nvPicPr>
          <p:cNvPr id="3" name="Picture 2">
            <a:extLst>
              <a:ext uri="{FF2B5EF4-FFF2-40B4-BE49-F238E27FC236}">
                <a16:creationId xmlns:a16="http://schemas.microsoft.com/office/drawing/2014/main" id="{88B6CC49-8FEB-43D6-9593-9396A0B10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9491" y="1690666"/>
            <a:ext cx="3476668" cy="3476668"/>
          </a:xfrm>
          <a:prstGeom prst="rect">
            <a:avLst/>
          </a:prstGeom>
        </p:spPr>
      </p:pic>
    </p:spTree>
    <p:extLst>
      <p:ext uri="{BB962C8B-B14F-4D97-AF65-F5344CB8AC3E}">
        <p14:creationId xmlns:p14="http://schemas.microsoft.com/office/powerpoint/2010/main" val="2588957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EAA983-5896-3042-8A9C-1F7418480E20}"/>
              </a:ext>
            </a:extLst>
          </p:cNvPr>
          <p:cNvSpPr>
            <a:spLocks noGrp="1"/>
          </p:cNvSpPr>
          <p:nvPr>
            <p:ph type="body" sz="quarter" idx="10"/>
          </p:nvPr>
        </p:nvSpPr>
        <p:spPr>
          <a:xfrm>
            <a:off x="269239" y="1189178"/>
            <a:ext cx="11653523" cy="1487116"/>
          </a:xfrm>
        </p:spPr>
        <p:txBody>
          <a:bodyPr/>
          <a:lstStyle/>
          <a:p>
            <a:r>
              <a:rPr lang="en-US" dirty="0"/>
              <a:t>Checkout this doc : </a:t>
            </a:r>
            <a:r>
              <a:rPr lang="en-US" b="1" dirty="0">
                <a:hlinkClick r:id="rId2"/>
              </a:rPr>
              <a:t>Improve Xamarin.Forms App Performance</a:t>
            </a:r>
            <a:endParaRPr lang="en-US" b="1" dirty="0"/>
          </a:p>
          <a:p>
            <a:endParaRPr lang="en-US" dirty="0"/>
          </a:p>
          <a:p>
            <a:endParaRPr lang="en-US" dirty="0"/>
          </a:p>
        </p:txBody>
      </p:sp>
      <p:sp>
        <p:nvSpPr>
          <p:cNvPr id="3" name="Title 2">
            <a:extLst>
              <a:ext uri="{FF2B5EF4-FFF2-40B4-BE49-F238E27FC236}">
                <a16:creationId xmlns:a16="http://schemas.microsoft.com/office/drawing/2014/main" id="{6FE625F8-411D-5741-BFE6-91901681DD54}"/>
              </a:ext>
            </a:extLst>
          </p:cNvPr>
          <p:cNvSpPr>
            <a:spLocks noGrp="1"/>
          </p:cNvSpPr>
          <p:nvPr>
            <p:ph type="title"/>
          </p:nvPr>
        </p:nvSpPr>
        <p:spPr/>
        <p:txBody>
          <a:bodyPr/>
          <a:lstStyle/>
          <a:p>
            <a:r>
              <a:rPr lang="en-US" dirty="0"/>
              <a:t>Already have an app?</a:t>
            </a:r>
          </a:p>
        </p:txBody>
      </p:sp>
      <p:pic>
        <p:nvPicPr>
          <p:cNvPr id="6" name="Picture 5">
            <a:hlinkClick r:id="rId3"/>
            <a:extLst>
              <a:ext uri="{FF2B5EF4-FFF2-40B4-BE49-F238E27FC236}">
                <a16:creationId xmlns:a16="http://schemas.microsoft.com/office/drawing/2014/main" id="{515F9154-0BC5-4E48-9BDA-16E14C89A9C3}"/>
              </a:ext>
            </a:extLst>
          </p:cNvPr>
          <p:cNvPicPr>
            <a:picLocks noChangeAspect="1"/>
          </p:cNvPicPr>
          <p:nvPr/>
        </p:nvPicPr>
        <p:blipFill>
          <a:blip r:embed="rId4"/>
          <a:stretch>
            <a:fillRect/>
          </a:stretch>
        </p:blipFill>
        <p:spPr>
          <a:xfrm>
            <a:off x="2859971" y="2676294"/>
            <a:ext cx="6472057" cy="3446437"/>
          </a:xfrm>
          <a:prstGeom prst="rect">
            <a:avLst/>
          </a:prstGeom>
        </p:spPr>
      </p:pic>
    </p:spTree>
    <p:extLst>
      <p:ext uri="{BB962C8B-B14F-4D97-AF65-F5344CB8AC3E}">
        <p14:creationId xmlns:p14="http://schemas.microsoft.com/office/powerpoint/2010/main" val="22919233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p:txBody>
          <a:bodyPr/>
          <a:lstStyle/>
          <a:p>
            <a:r>
              <a:rPr lang="en-US" dirty="0"/>
              <a:t>Performance Optimizations</a:t>
            </a:r>
          </a:p>
        </p:txBody>
      </p:sp>
    </p:spTree>
    <p:extLst>
      <p:ext uri="{BB962C8B-B14F-4D97-AF65-F5344CB8AC3E}">
        <p14:creationId xmlns:p14="http://schemas.microsoft.com/office/powerpoint/2010/main" val="3869674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idx="4294967295"/>
          </p:nvPr>
        </p:nvSpPr>
        <p:spPr>
          <a:xfrm>
            <a:off x="401443" y="2341756"/>
            <a:ext cx="4995747" cy="2174487"/>
          </a:xfrm>
        </p:spPr>
        <p:txBody>
          <a:bodyPr/>
          <a:lstStyle/>
          <a:p>
            <a:r>
              <a:rPr lang="en-US" dirty="0"/>
              <a:t>Startup Performance Checklist</a:t>
            </a:r>
          </a:p>
        </p:txBody>
      </p:sp>
      <p:sp>
        <p:nvSpPr>
          <p:cNvPr id="3" name="Text Placeholder 4">
            <a:extLst>
              <a:ext uri="{FF2B5EF4-FFF2-40B4-BE49-F238E27FC236}">
                <a16:creationId xmlns:a16="http://schemas.microsoft.com/office/drawing/2014/main" id="{519BFCED-2A61-224A-9725-D6E17BAD26C6}"/>
              </a:ext>
            </a:extLst>
          </p:cNvPr>
          <p:cNvSpPr txBox="1">
            <a:spLocks/>
          </p:cNvSpPr>
          <p:nvPr/>
        </p:nvSpPr>
        <p:spPr>
          <a:xfrm>
            <a:off x="6412009" y="1389545"/>
            <a:ext cx="5378548" cy="4078910"/>
          </a:xfrm>
          <a:prstGeom prst="rect">
            <a:avLst/>
          </a:prstGeom>
        </p:spPr>
        <p:txBody>
          <a:bodyPr anchor="t"/>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t>Don’t start/register all services right in the beginning, lazy load where possible </a:t>
            </a:r>
            <a:endParaRPr lang="en-US" sz="3200" dirty="0">
              <a:cs typeface="Segoe UI Light"/>
            </a:endParaRPr>
          </a:p>
          <a:p>
            <a:r>
              <a:rPr lang="en-US" sz="3200" dirty="0"/>
              <a:t>Don’t download all your data on startup  </a:t>
            </a:r>
            <a:endParaRPr lang="en-US" sz="3200" dirty="0">
              <a:cs typeface="Segoe UI Light"/>
            </a:endParaRPr>
          </a:p>
          <a:p>
            <a:r>
              <a:rPr lang="en-US" sz="3200" dirty="0"/>
              <a:t>User Experience</a:t>
            </a:r>
            <a:endParaRPr lang="en-US" sz="3200" dirty="0">
              <a:cs typeface="Segoe UI Light"/>
            </a:endParaRPr>
          </a:p>
          <a:p>
            <a:pPr marL="285750" lvl="1" indent="-285750"/>
            <a:r>
              <a:rPr lang="en-US" sz="1800" dirty="0">
                <a:latin typeface="+mj-lt"/>
              </a:rPr>
              <a:t>iOS -&gt; </a:t>
            </a:r>
            <a:r>
              <a:rPr lang="en-US" sz="1800" dirty="0">
                <a:latin typeface="+mj-lt"/>
                <a:hlinkClick r:id="rId3"/>
              </a:rPr>
              <a:t>Launch Storyboard</a:t>
            </a:r>
            <a:endParaRPr lang="en-US" sz="1800" dirty="0">
              <a:latin typeface="+mj-lt"/>
            </a:endParaRPr>
          </a:p>
          <a:p>
            <a:pPr marL="285750" lvl="1" indent="-285750"/>
            <a:r>
              <a:rPr lang="en-US" sz="1800" dirty="0">
                <a:latin typeface="+mj-lt"/>
              </a:rPr>
              <a:t>Android -&gt; </a:t>
            </a:r>
            <a:r>
              <a:rPr lang="en-US" sz="1800" dirty="0">
                <a:latin typeface="+mj-lt"/>
                <a:hlinkClick r:id="rId4"/>
              </a:rPr>
              <a:t>Splash Screen Activity</a:t>
            </a:r>
          </a:p>
          <a:p>
            <a:pPr marL="285750" lvl="1" indent="-285750"/>
            <a:endParaRPr lang="en-US" sz="1800" dirty="0">
              <a:latin typeface="+mj-lt"/>
              <a:cs typeface="Segoe UI"/>
            </a:endParaRP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06DC05-1B4D-43BB-87B4-48F680FE938C}"/>
              </a:ext>
            </a:extLst>
          </p:cNvPr>
          <p:cNvSpPr>
            <a:spLocks noGrp="1"/>
          </p:cNvSpPr>
          <p:nvPr>
            <p:ph type="body" sz="quarter" idx="10"/>
          </p:nvPr>
        </p:nvSpPr>
        <p:spPr>
          <a:xfrm>
            <a:off x="306135" y="1097321"/>
            <a:ext cx="11653523" cy="1785104"/>
          </a:xfrm>
        </p:spPr>
        <p:txBody>
          <a:bodyPr/>
          <a:lstStyle/>
          <a:p>
            <a:r>
              <a:rPr lang="en-US" sz="2600" dirty="0">
                <a:effectLst/>
              </a:rPr>
              <a:t>Use AOT with startup tracking on Android for faster startup</a:t>
            </a:r>
          </a:p>
          <a:p>
            <a:r>
              <a:rPr lang="en-US" sz="2600" dirty="0"/>
              <a:t>*NEW* : Faster Application Startup using Custom Profiles with Startup Tracing on Android</a:t>
            </a:r>
            <a:endParaRPr lang="en-US" sz="2600" dirty="0">
              <a:effectLst/>
            </a:endParaRPr>
          </a:p>
          <a:p>
            <a:pPr lvl="1"/>
            <a:endParaRPr lang="en-US" sz="2600" dirty="0">
              <a:effectLst/>
              <a:latin typeface="+mj-lt"/>
            </a:endParaRPr>
          </a:p>
        </p:txBody>
      </p:sp>
      <p:sp>
        <p:nvSpPr>
          <p:cNvPr id="3" name="Title 2">
            <a:extLst>
              <a:ext uri="{FF2B5EF4-FFF2-40B4-BE49-F238E27FC236}">
                <a16:creationId xmlns:a16="http://schemas.microsoft.com/office/drawing/2014/main" id="{58E48A8F-23BB-478D-A68D-48D3C13FA18F}"/>
              </a:ext>
            </a:extLst>
          </p:cNvPr>
          <p:cNvSpPr>
            <a:spLocks noGrp="1"/>
          </p:cNvSpPr>
          <p:nvPr>
            <p:ph type="title"/>
          </p:nvPr>
        </p:nvSpPr>
        <p:spPr/>
        <p:txBody>
          <a:bodyPr/>
          <a:lstStyle/>
          <a:p>
            <a:r>
              <a:rPr lang="en-US" sz="4700" dirty="0">
                <a:cs typeface="Segoe UI"/>
              </a:rPr>
              <a:t>Android Startup Tracing</a:t>
            </a:r>
            <a:endParaRPr lang="en-US" dirty="0"/>
          </a:p>
        </p:txBody>
      </p:sp>
      <p:sp>
        <p:nvSpPr>
          <p:cNvPr id="4" name="Rectangle 1">
            <a:extLst>
              <a:ext uri="{FF2B5EF4-FFF2-40B4-BE49-F238E27FC236}">
                <a16:creationId xmlns:a16="http://schemas.microsoft.com/office/drawing/2014/main" id="{B16A15C0-0BB3-4803-87E5-F9E169209EC0}"/>
              </a:ext>
            </a:extLst>
          </p:cNvPr>
          <p:cNvSpPr>
            <a:spLocks noChangeArrowheads="1"/>
          </p:cNvSpPr>
          <p:nvPr/>
        </p:nvSpPr>
        <p:spPr bwMode="auto">
          <a:xfrm>
            <a:off x="1650733" y="5324426"/>
            <a:ext cx="8890534"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Custom profiles has the most optimal startup performance with a minimal overhead to APK size!</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F5474909-A404-414B-B21C-07BD050B2141}"/>
              </a:ext>
            </a:extLst>
          </p:cNvPr>
          <p:cNvGraphicFramePr/>
          <p:nvPr>
            <p:extLst>
              <p:ext uri="{D42A27DB-BD31-4B8C-83A1-F6EECF244321}">
                <p14:modId xmlns:p14="http://schemas.microsoft.com/office/powerpoint/2010/main" val="4155068252"/>
              </p:ext>
            </p:extLst>
          </p:nvPr>
        </p:nvGraphicFramePr>
        <p:xfrm>
          <a:off x="1687630" y="2983115"/>
          <a:ext cx="8816740" cy="2206477"/>
        </p:xfrm>
        <a:graphic>
          <a:graphicData uri="http://schemas.openxmlformats.org/drawingml/2006/table">
            <a:tbl>
              <a:tblPr>
                <a:tableStyleId>{5C22544A-7EE6-4342-B048-85BDC9FD1C3A}</a:tableStyleId>
              </a:tblPr>
              <a:tblGrid>
                <a:gridCol w="1763348">
                  <a:extLst>
                    <a:ext uri="{9D8B030D-6E8A-4147-A177-3AD203B41FA5}">
                      <a16:colId xmlns:a16="http://schemas.microsoft.com/office/drawing/2014/main" val="2419299752"/>
                    </a:ext>
                  </a:extLst>
                </a:gridCol>
                <a:gridCol w="1763348">
                  <a:extLst>
                    <a:ext uri="{9D8B030D-6E8A-4147-A177-3AD203B41FA5}">
                      <a16:colId xmlns:a16="http://schemas.microsoft.com/office/drawing/2014/main" val="4006395024"/>
                    </a:ext>
                  </a:extLst>
                </a:gridCol>
                <a:gridCol w="1763348">
                  <a:extLst>
                    <a:ext uri="{9D8B030D-6E8A-4147-A177-3AD203B41FA5}">
                      <a16:colId xmlns:a16="http://schemas.microsoft.com/office/drawing/2014/main" val="781601838"/>
                    </a:ext>
                  </a:extLst>
                </a:gridCol>
                <a:gridCol w="1763348">
                  <a:extLst>
                    <a:ext uri="{9D8B030D-6E8A-4147-A177-3AD203B41FA5}">
                      <a16:colId xmlns:a16="http://schemas.microsoft.com/office/drawing/2014/main" val="1644879617"/>
                    </a:ext>
                  </a:extLst>
                </a:gridCol>
                <a:gridCol w="1763348">
                  <a:extLst>
                    <a:ext uri="{9D8B030D-6E8A-4147-A177-3AD203B41FA5}">
                      <a16:colId xmlns:a16="http://schemas.microsoft.com/office/drawing/2014/main" val="796520791"/>
                    </a:ext>
                  </a:extLst>
                </a:gridCol>
              </a:tblGrid>
              <a:tr h="1193671">
                <a:tc>
                  <a:txBody>
                    <a:bodyPr/>
                    <a:lstStyle/>
                    <a:p>
                      <a:pPr algn="l" fontAlgn="ctr">
                        <a:spcBef>
                          <a:spcPts val="0"/>
                        </a:spcBef>
                        <a:spcAft>
                          <a:spcPts val="0"/>
                        </a:spcAft>
                      </a:pPr>
                      <a:endParaRPr lang="en-US" sz="1700" b="0" i="0" u="none" strike="noStrike" dirty="0">
                        <a:effectLst/>
                        <a:latin typeface="Arial" panose="020B0604020202020204" pitchFamily="34" charset="0"/>
                      </a:endParaRPr>
                    </a:p>
                  </a:txBody>
                  <a:tcPr marL="44314" marR="44314" marT="44314" marB="44314" anchor="ctr"/>
                </a:tc>
                <a:tc>
                  <a:txBody>
                    <a:bodyPr/>
                    <a:lstStyle/>
                    <a:p>
                      <a:pPr algn="l" fontAlgn="ctr">
                        <a:spcBef>
                          <a:spcPts val="0"/>
                        </a:spcBef>
                        <a:spcAft>
                          <a:spcPts val="0"/>
                        </a:spcAft>
                      </a:pPr>
                      <a:r>
                        <a:rPr lang="en-US" sz="1700" u="none" strike="noStrike">
                          <a:effectLst/>
                        </a:rPr>
                        <a:t>Release</a:t>
                      </a:r>
                      <a:endParaRPr lang="en-US" sz="1700" b="0" i="0" u="none" strike="noStrike">
                        <a:effectLst/>
                        <a:latin typeface="Arial" panose="020B0604020202020204" pitchFamily="34" charset="0"/>
                      </a:endParaRPr>
                    </a:p>
                  </a:txBody>
                  <a:tcPr marL="44314" marR="44314" marT="44314" marB="44314" anchor="ctr"/>
                </a:tc>
                <a:tc>
                  <a:txBody>
                    <a:bodyPr/>
                    <a:lstStyle/>
                    <a:p>
                      <a:pPr algn="l" fontAlgn="ctr">
                        <a:spcBef>
                          <a:spcPts val="0"/>
                        </a:spcBef>
                        <a:spcAft>
                          <a:spcPts val="0"/>
                        </a:spcAft>
                      </a:pPr>
                      <a:r>
                        <a:rPr lang="en-US" sz="1700" u="none" strike="noStrike">
                          <a:effectLst/>
                        </a:rPr>
                        <a:t>Release/AOT</a:t>
                      </a:r>
                      <a:endParaRPr lang="en-US" sz="1700" b="0" i="0" u="none" strike="noStrike">
                        <a:effectLst/>
                        <a:latin typeface="Arial" panose="020B0604020202020204" pitchFamily="34" charset="0"/>
                      </a:endParaRPr>
                    </a:p>
                  </a:txBody>
                  <a:tcPr marL="44314" marR="44314" marT="44314" marB="44314" anchor="ctr"/>
                </a:tc>
                <a:tc>
                  <a:txBody>
                    <a:bodyPr/>
                    <a:lstStyle/>
                    <a:p>
                      <a:pPr algn="l" fontAlgn="ctr">
                        <a:spcBef>
                          <a:spcPts val="0"/>
                        </a:spcBef>
                        <a:spcAft>
                          <a:spcPts val="0"/>
                        </a:spcAft>
                      </a:pPr>
                      <a:r>
                        <a:rPr lang="en-US" sz="1700" u="none" strike="noStrike">
                          <a:effectLst/>
                        </a:rPr>
                        <a:t>Release/Startup Tracing (Default)</a:t>
                      </a:r>
                      <a:endParaRPr lang="en-US" sz="1700" b="0" i="0" u="none" strike="noStrike">
                        <a:effectLst/>
                        <a:latin typeface="Arial" panose="020B0604020202020204" pitchFamily="34" charset="0"/>
                      </a:endParaRPr>
                    </a:p>
                  </a:txBody>
                  <a:tcPr marL="44314" marR="44314" marT="44314" marB="44314" anchor="ctr"/>
                </a:tc>
                <a:tc>
                  <a:txBody>
                    <a:bodyPr/>
                    <a:lstStyle/>
                    <a:p>
                      <a:pPr algn="l" fontAlgn="ctr">
                        <a:spcBef>
                          <a:spcPts val="0"/>
                        </a:spcBef>
                        <a:spcAft>
                          <a:spcPts val="0"/>
                        </a:spcAft>
                      </a:pPr>
                      <a:r>
                        <a:rPr lang="en-US" sz="1700" u="none" strike="noStrike">
                          <a:effectLst/>
                        </a:rPr>
                        <a:t>Release/Startup Tracing(Custom)</a:t>
                      </a:r>
                      <a:endParaRPr lang="en-US" sz="1700" b="0" i="0" u="none" strike="noStrike">
                        <a:effectLst/>
                        <a:latin typeface="Arial" panose="020B0604020202020204" pitchFamily="34" charset="0"/>
                      </a:endParaRPr>
                    </a:p>
                  </a:txBody>
                  <a:tcPr marL="44314" marR="44314" marT="44314" marB="44314" anchor="ctr"/>
                </a:tc>
                <a:extLst>
                  <a:ext uri="{0D108BD9-81ED-4DB2-BD59-A6C34878D82A}">
                    <a16:rowId xmlns:a16="http://schemas.microsoft.com/office/drawing/2014/main" val="1744176501"/>
                  </a:ext>
                </a:extLst>
              </a:tr>
              <a:tr h="643857">
                <a:tc>
                  <a:txBody>
                    <a:bodyPr/>
                    <a:lstStyle/>
                    <a:p>
                      <a:pPr algn="l" fontAlgn="ctr">
                        <a:spcBef>
                          <a:spcPts val="0"/>
                        </a:spcBef>
                        <a:spcAft>
                          <a:spcPts val="0"/>
                        </a:spcAft>
                      </a:pPr>
                      <a:r>
                        <a:rPr lang="en-US" sz="1700" u="none" strike="noStrike">
                          <a:effectLst/>
                        </a:rPr>
                        <a:t>Activity Displayed</a:t>
                      </a:r>
                      <a:endParaRPr lang="en-US" sz="1700" b="0" i="0" u="none" strike="noStrike">
                        <a:effectLst/>
                        <a:latin typeface="Arial" panose="020B0604020202020204" pitchFamily="34" charset="0"/>
                      </a:endParaRPr>
                    </a:p>
                  </a:txBody>
                  <a:tcPr marL="44314" marR="44314" marT="44314" marB="44314" anchor="ctr"/>
                </a:tc>
                <a:tc>
                  <a:txBody>
                    <a:bodyPr/>
                    <a:lstStyle/>
                    <a:p>
                      <a:pPr algn="l" fontAlgn="ctr">
                        <a:spcBef>
                          <a:spcPts val="0"/>
                        </a:spcBef>
                        <a:spcAft>
                          <a:spcPts val="0"/>
                        </a:spcAft>
                      </a:pPr>
                      <a:r>
                        <a:rPr lang="en-US" sz="1700" u="none" strike="noStrike">
                          <a:effectLst/>
                        </a:rPr>
                        <a:t>4863ms</a:t>
                      </a:r>
                      <a:endParaRPr lang="en-US" sz="1700" b="0" i="0" u="none" strike="noStrike">
                        <a:effectLst/>
                        <a:latin typeface="Arial" panose="020B0604020202020204" pitchFamily="34" charset="0"/>
                      </a:endParaRPr>
                    </a:p>
                  </a:txBody>
                  <a:tcPr marL="44314" marR="44314" marT="44314" marB="44314" anchor="ctr"/>
                </a:tc>
                <a:tc>
                  <a:txBody>
                    <a:bodyPr/>
                    <a:lstStyle/>
                    <a:p>
                      <a:pPr algn="l" fontAlgn="ctr">
                        <a:spcBef>
                          <a:spcPts val="0"/>
                        </a:spcBef>
                        <a:spcAft>
                          <a:spcPts val="0"/>
                        </a:spcAft>
                      </a:pPr>
                      <a:r>
                        <a:rPr lang="en-US" sz="1700" u="none" strike="noStrike">
                          <a:effectLst/>
                        </a:rPr>
                        <a:t>2086ms</a:t>
                      </a:r>
                      <a:endParaRPr lang="en-US" sz="1700" b="0" i="0" u="none" strike="noStrike">
                        <a:effectLst/>
                        <a:latin typeface="Arial" panose="020B0604020202020204" pitchFamily="34" charset="0"/>
                      </a:endParaRPr>
                    </a:p>
                  </a:txBody>
                  <a:tcPr marL="44314" marR="44314" marT="44314" marB="44314" anchor="ctr"/>
                </a:tc>
                <a:tc>
                  <a:txBody>
                    <a:bodyPr/>
                    <a:lstStyle/>
                    <a:p>
                      <a:pPr algn="l" fontAlgn="ctr">
                        <a:spcBef>
                          <a:spcPts val="0"/>
                        </a:spcBef>
                        <a:spcAft>
                          <a:spcPts val="0"/>
                        </a:spcAft>
                      </a:pPr>
                      <a:r>
                        <a:rPr lang="en-US" sz="1700" u="none" strike="noStrike">
                          <a:effectLst/>
                        </a:rPr>
                        <a:t>3655ms</a:t>
                      </a:r>
                      <a:endParaRPr lang="en-US" sz="1700" b="0" i="0" u="none" strike="noStrike">
                        <a:effectLst/>
                        <a:latin typeface="Arial" panose="020B0604020202020204" pitchFamily="34" charset="0"/>
                      </a:endParaRPr>
                    </a:p>
                  </a:txBody>
                  <a:tcPr marL="44314" marR="44314" marT="44314" marB="44314" anchor="ctr"/>
                </a:tc>
                <a:tc>
                  <a:txBody>
                    <a:bodyPr/>
                    <a:lstStyle/>
                    <a:p>
                      <a:pPr algn="l" fontAlgn="ctr">
                        <a:spcBef>
                          <a:spcPts val="0"/>
                        </a:spcBef>
                        <a:spcAft>
                          <a:spcPts val="0"/>
                        </a:spcAft>
                      </a:pPr>
                      <a:r>
                        <a:rPr lang="en-US" sz="1700" u="none" strike="noStrike">
                          <a:effectLst/>
                        </a:rPr>
                        <a:t>1900ms</a:t>
                      </a:r>
                      <a:endParaRPr lang="en-US" sz="1700" b="0" i="0" u="none" strike="noStrike">
                        <a:effectLst/>
                        <a:latin typeface="Arial" panose="020B0604020202020204" pitchFamily="34" charset="0"/>
                      </a:endParaRPr>
                    </a:p>
                  </a:txBody>
                  <a:tcPr marL="44314" marR="44314" marT="44314" marB="44314" anchor="ctr"/>
                </a:tc>
                <a:extLst>
                  <a:ext uri="{0D108BD9-81ED-4DB2-BD59-A6C34878D82A}">
                    <a16:rowId xmlns:a16="http://schemas.microsoft.com/office/drawing/2014/main" val="3231758542"/>
                  </a:ext>
                </a:extLst>
              </a:tr>
              <a:tr h="368949">
                <a:tc>
                  <a:txBody>
                    <a:bodyPr/>
                    <a:lstStyle/>
                    <a:p>
                      <a:pPr algn="l" fontAlgn="ctr">
                        <a:spcBef>
                          <a:spcPts val="0"/>
                        </a:spcBef>
                        <a:spcAft>
                          <a:spcPts val="0"/>
                        </a:spcAft>
                      </a:pPr>
                      <a:r>
                        <a:rPr lang="en-US" sz="1700" u="none" strike="noStrike">
                          <a:effectLst/>
                        </a:rPr>
                        <a:t>APK Size</a:t>
                      </a:r>
                      <a:endParaRPr lang="en-US" sz="1700" b="0" i="0" u="none" strike="noStrike">
                        <a:effectLst/>
                        <a:latin typeface="Arial" panose="020B0604020202020204" pitchFamily="34" charset="0"/>
                      </a:endParaRPr>
                    </a:p>
                  </a:txBody>
                  <a:tcPr marL="44314" marR="44314" marT="44314" marB="44314" anchor="ctr"/>
                </a:tc>
                <a:tc>
                  <a:txBody>
                    <a:bodyPr/>
                    <a:lstStyle/>
                    <a:p>
                      <a:pPr algn="l" fontAlgn="ctr">
                        <a:spcBef>
                          <a:spcPts val="0"/>
                        </a:spcBef>
                        <a:spcAft>
                          <a:spcPts val="0"/>
                        </a:spcAft>
                      </a:pPr>
                      <a:r>
                        <a:rPr lang="en-US" sz="1700" u="none" strike="noStrike">
                          <a:effectLst/>
                        </a:rPr>
                        <a:t>48MB</a:t>
                      </a:r>
                      <a:endParaRPr lang="en-US" sz="1700" b="0" i="0" u="none" strike="noStrike">
                        <a:effectLst/>
                        <a:latin typeface="Arial" panose="020B0604020202020204" pitchFamily="34" charset="0"/>
                      </a:endParaRPr>
                    </a:p>
                  </a:txBody>
                  <a:tcPr marL="44314" marR="44314" marT="44314" marB="44314" anchor="ctr"/>
                </a:tc>
                <a:tc>
                  <a:txBody>
                    <a:bodyPr/>
                    <a:lstStyle/>
                    <a:p>
                      <a:pPr algn="l" fontAlgn="ctr">
                        <a:spcBef>
                          <a:spcPts val="0"/>
                        </a:spcBef>
                        <a:spcAft>
                          <a:spcPts val="0"/>
                        </a:spcAft>
                      </a:pPr>
                      <a:r>
                        <a:rPr lang="en-US" sz="1700" u="none" strike="noStrike">
                          <a:effectLst/>
                        </a:rPr>
                        <a:t>95MB</a:t>
                      </a:r>
                      <a:endParaRPr lang="en-US" sz="1700" b="0" i="0" u="none" strike="noStrike">
                        <a:effectLst/>
                        <a:latin typeface="Arial" panose="020B0604020202020204" pitchFamily="34" charset="0"/>
                      </a:endParaRPr>
                    </a:p>
                  </a:txBody>
                  <a:tcPr marL="44314" marR="44314" marT="44314" marB="44314" anchor="ctr"/>
                </a:tc>
                <a:tc>
                  <a:txBody>
                    <a:bodyPr/>
                    <a:lstStyle/>
                    <a:p>
                      <a:pPr algn="l" fontAlgn="ctr">
                        <a:spcBef>
                          <a:spcPts val="0"/>
                        </a:spcBef>
                        <a:spcAft>
                          <a:spcPts val="0"/>
                        </a:spcAft>
                      </a:pPr>
                      <a:r>
                        <a:rPr lang="en-US" sz="1700" u="none" strike="noStrike">
                          <a:effectLst/>
                        </a:rPr>
                        <a:t>57MB</a:t>
                      </a:r>
                      <a:endParaRPr lang="en-US" sz="1700" b="0" i="0" u="none" strike="noStrike">
                        <a:effectLst/>
                        <a:latin typeface="Arial" panose="020B0604020202020204" pitchFamily="34" charset="0"/>
                      </a:endParaRPr>
                    </a:p>
                  </a:txBody>
                  <a:tcPr marL="44314" marR="44314" marT="44314" marB="44314" anchor="ctr"/>
                </a:tc>
                <a:tc>
                  <a:txBody>
                    <a:bodyPr/>
                    <a:lstStyle/>
                    <a:p>
                      <a:pPr algn="l" fontAlgn="ctr">
                        <a:spcBef>
                          <a:spcPts val="0"/>
                        </a:spcBef>
                        <a:spcAft>
                          <a:spcPts val="0"/>
                        </a:spcAft>
                      </a:pPr>
                      <a:r>
                        <a:rPr lang="en-US" sz="1700" u="none" strike="noStrike" dirty="0">
                          <a:effectLst/>
                        </a:rPr>
                        <a:t>60MB</a:t>
                      </a:r>
                      <a:endParaRPr lang="en-US" sz="1700" b="0" i="0" u="none" strike="noStrike" dirty="0">
                        <a:effectLst/>
                        <a:latin typeface="Arial" panose="020B0604020202020204" pitchFamily="34" charset="0"/>
                      </a:endParaRPr>
                    </a:p>
                  </a:txBody>
                  <a:tcPr marL="44314" marR="44314" marT="44314" marB="44314" anchor="ctr"/>
                </a:tc>
                <a:extLst>
                  <a:ext uri="{0D108BD9-81ED-4DB2-BD59-A6C34878D82A}">
                    <a16:rowId xmlns:a16="http://schemas.microsoft.com/office/drawing/2014/main" val="3659779404"/>
                  </a:ext>
                </a:extLst>
              </a:tr>
            </a:tbl>
          </a:graphicData>
        </a:graphic>
      </p:graphicFrame>
      <p:sp>
        <p:nvSpPr>
          <p:cNvPr id="5" name="Rectangle 1">
            <a:extLst>
              <a:ext uri="{FF2B5EF4-FFF2-40B4-BE49-F238E27FC236}">
                <a16:creationId xmlns:a16="http://schemas.microsoft.com/office/drawing/2014/main" id="{148DD84C-A904-4D8A-BB69-604130ADBF20}"/>
              </a:ext>
            </a:extLst>
          </p:cNvPr>
          <p:cNvSpPr>
            <a:spLocks noChangeArrowheads="1"/>
          </p:cNvSpPr>
          <p:nvPr/>
        </p:nvSpPr>
        <p:spPr bwMode="auto">
          <a:xfrm>
            <a:off x="1687630" y="2386617"/>
            <a:ext cx="8890534"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You can see the differences in startup tracing modes against a larger </a:t>
            </a:r>
            <a:r>
              <a:rPr kumimoji="0" lang="en-US" altLang="en-US" sz="1200" b="0" i="0" u="none" strike="noStrike" cap="none" normalizeH="0" baseline="0" dirty="0" err="1">
                <a:ln>
                  <a:noFill/>
                </a:ln>
                <a:solidFill>
                  <a:srgbClr val="333333"/>
                </a:solidFill>
                <a:effectLst/>
                <a:latin typeface="Segoe UI" panose="020B0502040204020203" pitchFamily="34" charset="0"/>
                <a:cs typeface="Segoe UI" panose="020B0502040204020203" pitchFamily="34" charset="0"/>
              </a:rPr>
              <a:t>Xamarin.Forms</a:t>
            </a:r>
            <a:r>
              <a:rPr kumimoji="0" lang="en-US" altLang="en-US" sz="12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 application. The measurements below were collected against the </a:t>
            </a:r>
            <a:r>
              <a:rPr kumimoji="0" lang="en-US" altLang="en-US" sz="1200" b="0" i="0" u="sng" strike="noStrike" cap="none" normalizeH="0" baseline="0" dirty="0">
                <a:ln>
                  <a:noFill/>
                </a:ln>
                <a:solidFill>
                  <a:srgbClr val="005DA6"/>
                </a:solidFill>
                <a:effectLst/>
                <a:latin typeface="Segoe UI" panose="020B0502040204020203" pitchFamily="34" charset="0"/>
                <a:cs typeface="Segoe UI" panose="020B0502040204020203" pitchFamily="34" charset="0"/>
                <a:hlinkClick r:id="rId3"/>
              </a:rPr>
              <a:t>SmartHotel360</a:t>
            </a:r>
            <a:r>
              <a:rPr kumimoji="0" lang="en-US" altLang="en-US" sz="1200" b="0"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 repository.</a:t>
            </a:r>
            <a:endParaRPr kumimoji="0" lang="en-US" altLang="en-US" sz="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082980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3A5CC3-8AD6-4F52-91D9-92285697C60D}"/>
              </a:ext>
            </a:extLst>
          </p:cNvPr>
          <p:cNvSpPr>
            <a:spLocks noGrp="1"/>
          </p:cNvSpPr>
          <p:nvPr>
            <p:ph type="title"/>
          </p:nvPr>
        </p:nvSpPr>
        <p:spPr/>
        <p:txBody>
          <a:bodyPr/>
          <a:lstStyle/>
          <a:p>
            <a:r>
              <a:rPr lang="en-US" sz="4000" dirty="0"/>
              <a:t>Enable LLVM optimizing compiler for Release configurations - iOS</a:t>
            </a:r>
          </a:p>
        </p:txBody>
      </p:sp>
      <p:pic>
        <p:nvPicPr>
          <p:cNvPr id="3074" name="Picture 2">
            <a:extLst>
              <a:ext uri="{FF2B5EF4-FFF2-40B4-BE49-F238E27FC236}">
                <a16:creationId xmlns:a16="http://schemas.microsoft.com/office/drawing/2014/main" id="{0E630D8C-4CBD-4F94-827C-208B25435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0" y="1661049"/>
            <a:ext cx="6490467" cy="473948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2A5EADDB-C515-4C1F-A7D2-A1B99887B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597" y="4173329"/>
            <a:ext cx="7060163" cy="17668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C9C1C3B-78C5-4EC3-8D92-A4CBEA86C951}"/>
              </a:ext>
            </a:extLst>
          </p:cNvPr>
          <p:cNvSpPr/>
          <p:nvPr/>
        </p:nvSpPr>
        <p:spPr bwMode="auto">
          <a:xfrm>
            <a:off x="8164286" y="5196951"/>
            <a:ext cx="2164702" cy="43873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8588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Dotnet_Template">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customXml/itemProps2.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4251</TotalTime>
  <Words>2340</Words>
  <Application>Microsoft Office PowerPoint</Application>
  <PresentationFormat>Widescreen</PresentationFormat>
  <Paragraphs>281</Paragraphs>
  <Slides>42</Slides>
  <Notes>25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Calibri Light</vt:lpstr>
      <vt:lpstr>Consolas</vt:lpstr>
      <vt:lpstr>filson-soft</vt:lpstr>
      <vt:lpstr>Segoe UI</vt:lpstr>
      <vt:lpstr>Segoe UI Light</vt:lpstr>
      <vt:lpstr>Wingdings</vt:lpstr>
      <vt:lpstr>Dotnet_Template</vt:lpstr>
      <vt:lpstr>PowerPoint Presentation</vt:lpstr>
      <vt:lpstr>Developing Performant Xamarin Apps</vt:lpstr>
      <vt:lpstr>Hot Tips</vt:lpstr>
      <vt:lpstr>Brand New App? Be Smart at the Start</vt:lpstr>
      <vt:lpstr>Already have an app?</vt:lpstr>
      <vt:lpstr>Performance Optimizations</vt:lpstr>
      <vt:lpstr>Startup Performance Checklist</vt:lpstr>
      <vt:lpstr>Android Startup Tracing</vt:lpstr>
      <vt:lpstr>Enable LLVM optimizing compiler for Release configurations - iOS</vt:lpstr>
      <vt:lpstr>Other Gotchas</vt:lpstr>
      <vt:lpstr>Use Async/Await with Best Practices</vt:lpstr>
      <vt:lpstr>Consecutive vs Concurrent Operations</vt:lpstr>
      <vt:lpstr>Efficiently process Aysnc Operations</vt:lpstr>
      <vt:lpstr>Task Cancellation</vt:lpstr>
      <vt:lpstr>Ensuring task cancellation</vt:lpstr>
      <vt:lpstr>Resources</vt:lpstr>
      <vt:lpstr>Memory Management</vt:lpstr>
      <vt:lpstr>Event Handlers.... 😈</vt:lpstr>
      <vt:lpstr>Use weak references to prevent immortal objects</vt:lpstr>
      <vt:lpstr>Load Data…Efficiently</vt:lpstr>
      <vt:lpstr>Profilers</vt:lpstr>
      <vt:lpstr>Profilers! Profilers! Profilers!</vt:lpstr>
      <vt:lpstr>Profiler Options</vt:lpstr>
      <vt:lpstr>Resources</vt:lpstr>
      <vt:lpstr>Manage Your Resources</vt:lpstr>
      <vt:lpstr>Icons, Images, Assets</vt:lpstr>
      <vt:lpstr>Faster Image Loading</vt:lpstr>
      <vt:lpstr>Resources</vt:lpstr>
      <vt:lpstr>Dependencies</vt:lpstr>
      <vt:lpstr>Optimize dependencies being used</vt:lpstr>
      <vt:lpstr>👋 Package Reference</vt:lpstr>
      <vt:lpstr>Quick Migration Tool 🎁</vt:lpstr>
      <vt:lpstr>Resources</vt:lpstr>
      <vt:lpstr>App Packaging</vt:lpstr>
      <vt:lpstr>Let's Talk Linker</vt:lpstr>
      <vt:lpstr>Resources</vt:lpstr>
      <vt:lpstr>UI Tips</vt:lpstr>
      <vt:lpstr>Good Layout Tips 📃</vt:lpstr>
      <vt:lpstr>Fonts </vt:lpstr>
      <vt:lpstr>Resources</vt:lpstr>
      <vt:lpstr>Questions!</vt:lpstr>
      <vt:lpstr>Thank You! Wash your hands!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Sweeky Satpathy</dc:creator>
  <cp:lastModifiedBy>Beth Massi</cp:lastModifiedBy>
  <cp:revision>79</cp:revision>
  <dcterms:created xsi:type="dcterms:W3CDTF">2020-03-20T23:57:05Z</dcterms:created>
  <dcterms:modified xsi:type="dcterms:W3CDTF">2020-03-24T16:33:24Z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7867195-f2b8-4ac2-b0b6-6bb73cb33afc_Enabled">
    <vt:lpwstr>True</vt:lpwstr>
  </property>
  <property fmtid="{D5CDD505-2E9C-101B-9397-08002B2CF9AE}" pid="3" name="MSIP_Label_87867195-f2b8-4ac2-b0b6-6bb73cb33afc_SiteId">
    <vt:lpwstr>72f988bf-86f1-41af-91ab-2d7cd011db47</vt:lpwstr>
  </property>
  <property fmtid="{D5CDD505-2E9C-101B-9397-08002B2CF9AE}" pid="4" name="MSIP_Label_87867195-f2b8-4ac2-b0b6-6bb73cb33afc_Owner">
    <vt:lpwstr>bethma@microsoft.com</vt:lpwstr>
  </property>
  <property fmtid="{D5CDD505-2E9C-101B-9397-08002B2CF9AE}" pid="5" name="MSIP_Label_87867195-f2b8-4ac2-b0b6-6bb73cb33afc_SetDate">
    <vt:lpwstr>2020-03-24T16:32:59.8135898Z</vt:lpwstr>
  </property>
  <property fmtid="{D5CDD505-2E9C-101B-9397-08002B2CF9AE}" pid="6" name="MSIP_Label_87867195-f2b8-4ac2-b0b6-6bb73cb33afc_Name">
    <vt:lpwstr>Public</vt:lpwstr>
  </property>
  <property fmtid="{D5CDD505-2E9C-101B-9397-08002B2CF9AE}" pid="7" name="MSIP_Label_87867195-f2b8-4ac2-b0b6-6bb73cb33afc_Application">
    <vt:lpwstr>Microsoft Azure Information Protection</vt:lpwstr>
  </property>
  <property fmtid="{D5CDD505-2E9C-101B-9397-08002B2CF9AE}" pid="8" name="MSIP_Label_87867195-f2b8-4ac2-b0b6-6bb73cb33afc_ActionId">
    <vt:lpwstr>370aaa8a-e27f-4db8-bfc1-0890c48fa8ad</vt:lpwstr>
  </property>
  <property fmtid="{D5CDD505-2E9C-101B-9397-08002B2CF9AE}" pid="9" name="MSIP_Label_87867195-f2b8-4ac2-b0b6-6bb73cb33afc_Extended_MSFT_Method">
    <vt:lpwstr>Manual</vt:lpwstr>
  </property>
  <property fmtid="{D5CDD505-2E9C-101B-9397-08002B2CF9AE}" pid="10" name="Sensitivity">
    <vt:lpwstr>Public</vt:lpwstr>
  </property>
</Properties>
</file>